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256" r:id="rId2"/>
    <p:sldId id="258" r:id="rId3"/>
    <p:sldId id="260" r:id="rId4"/>
    <p:sldId id="261" r:id="rId5"/>
    <p:sldId id="262" r:id="rId6"/>
    <p:sldId id="318" r:id="rId7"/>
    <p:sldId id="319" r:id="rId8"/>
    <p:sldId id="264" r:id="rId9"/>
    <p:sldId id="270" r:id="rId10"/>
    <p:sldId id="315" r:id="rId11"/>
    <p:sldId id="266" r:id="rId12"/>
    <p:sldId id="317" r:id="rId13"/>
    <p:sldId id="316" r:id="rId14"/>
    <p:sldId id="294" r:id="rId15"/>
    <p:sldId id="281" r:id="rId16"/>
    <p:sldId id="283" r:id="rId17"/>
    <p:sldId id="285" r:id="rId18"/>
    <p:sldId id="286" r:id="rId19"/>
    <p:sldId id="287" r:id="rId20"/>
    <p:sldId id="289" r:id="rId21"/>
    <p:sldId id="298" r:id="rId22"/>
    <p:sldId id="296" r:id="rId23"/>
    <p:sldId id="293" r:id="rId24"/>
    <p:sldId id="299" r:id="rId25"/>
    <p:sldId id="312" r:id="rId26"/>
    <p:sldId id="297" r:id="rId27"/>
    <p:sldId id="320" r:id="rId28"/>
    <p:sldId id="313" r:id="rId29"/>
  </p:sldIdLst>
  <p:sldSz cx="18288000" cy="10287000"/>
  <p:notesSz cx="6858000" cy="9144000"/>
  <p:embeddedFontLst>
    <p:embeddedFont>
      <p:font typeface="Book Antiqua" panose="02040602050305030304" pitchFamily="18"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Montserrat Light" panose="00000400000000000000" pitchFamily="2" charset="-94"/>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A3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1" d="100"/>
          <a:sy n="51" d="100"/>
        </p:scale>
        <p:origin x="826"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15383B-E22F-2646-92EA-A64D1FA4A86D}" type="datetimeFigureOut">
              <a:rPr lang="x-none" smtClean="0"/>
              <a:t>10/2/2023</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8DAA87-AE55-4445-8CB0-CD68BB56D46E}" type="slidenum">
              <a:rPr lang="x-none" smtClean="0"/>
              <a:t>‹#›</a:t>
            </a:fld>
            <a:endParaRPr lang="x-none"/>
          </a:p>
        </p:txBody>
      </p:sp>
    </p:spTree>
    <p:extLst>
      <p:ext uri="{BB962C8B-B14F-4D97-AF65-F5344CB8AC3E}">
        <p14:creationId xmlns:p14="http://schemas.microsoft.com/office/powerpoint/2010/main" val="2359210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8DAA87-AE55-4445-8CB0-CD68BB56D46E}" type="slidenum">
              <a:rPr lang="x-none" smtClean="0"/>
              <a:t>5</a:t>
            </a:fld>
            <a:endParaRPr lang="x-none"/>
          </a:p>
        </p:txBody>
      </p:sp>
    </p:spTree>
    <p:extLst>
      <p:ext uri="{BB962C8B-B14F-4D97-AF65-F5344CB8AC3E}">
        <p14:creationId xmlns:p14="http://schemas.microsoft.com/office/powerpoint/2010/main" val="546709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a:defRPr/>
            </a:pPr>
            <a:fld id="{97C53696-406A-4527-839D-78855EBF1508}" type="slidenum">
              <a:rPr lang="en-US" smtClean="0"/>
              <a:pPr>
                <a:defRPr/>
              </a:pPr>
              <a:t>25</a:t>
            </a:fld>
            <a:endParaRPr lang="en-US"/>
          </a:p>
        </p:txBody>
      </p:sp>
    </p:spTree>
    <p:extLst>
      <p:ext uri="{BB962C8B-B14F-4D97-AF65-F5344CB8AC3E}">
        <p14:creationId xmlns:p14="http://schemas.microsoft.com/office/powerpoint/2010/main" val="444770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hyperlink" Target="mailto:biotech@gtu.edu.tr" TargetMode="External"/><Relationship Id="rId13" Type="http://schemas.openxmlformats.org/officeDocument/2006/relationships/image" Target="../media/image16.png"/><Relationship Id="rId3" Type="http://schemas.openxmlformats.org/officeDocument/2006/relationships/image" Target="../media/image52.png"/><Relationship Id="rId7" Type="http://schemas.openxmlformats.org/officeDocument/2006/relationships/image" Target="../media/image66.emf"/><Relationship Id="rId12" Type="http://schemas.openxmlformats.org/officeDocument/2006/relationships/image" Target="../media/image15.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14.png"/><Relationship Id="rId5" Type="http://schemas.openxmlformats.org/officeDocument/2006/relationships/image" Target="../media/image64.png"/><Relationship Id="rId10" Type="http://schemas.openxmlformats.org/officeDocument/2006/relationships/image" Target="../media/image13.png"/><Relationship Id="rId4" Type="http://schemas.openxmlformats.org/officeDocument/2006/relationships/image" Target="../media/image53.png"/><Relationship Id="rId9" Type="http://schemas.openxmlformats.org/officeDocument/2006/relationships/hyperlink" Target="mailto:handemutlu@gtu.edu.tr"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hyperlink" Target="mailto:knisabaz@gtu.edu.tr" TargetMode="Externa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3.png"/><Relationship Id="rId7" Type="http://schemas.openxmlformats.org/officeDocument/2006/relationships/image" Target="../media/image52.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3657600" y="2861944"/>
            <a:ext cx="9802251" cy="5752266"/>
            <a:chOff x="4681606" y="23007"/>
            <a:chExt cx="11463892" cy="7669689"/>
          </a:xfrm>
        </p:grpSpPr>
        <p:sp>
          <p:nvSpPr>
            <p:cNvPr id="4" name="AutoShape 4"/>
            <p:cNvSpPr/>
            <p:nvPr/>
          </p:nvSpPr>
          <p:spPr>
            <a:xfrm>
              <a:off x="6138310" y="6544409"/>
              <a:ext cx="7671232" cy="1148287"/>
            </a:xfrm>
            <a:prstGeom prst="rect">
              <a:avLst/>
            </a:prstGeom>
            <a:solidFill>
              <a:srgbClr val="F9FCFF"/>
            </a:solidFill>
          </p:spPr>
          <p:txBody>
            <a:bodyPr/>
            <a:lstStyle/>
            <a:p>
              <a:endParaRPr lang="en-US"/>
            </a:p>
          </p:txBody>
        </p:sp>
        <p:sp>
          <p:nvSpPr>
            <p:cNvPr id="5" name="TextBox 5"/>
            <p:cNvSpPr txBox="1"/>
            <p:nvPr/>
          </p:nvSpPr>
          <p:spPr>
            <a:xfrm>
              <a:off x="4681606" y="23007"/>
              <a:ext cx="11463892" cy="6181522"/>
            </a:xfrm>
            <a:prstGeom prst="rect">
              <a:avLst/>
            </a:prstGeom>
          </p:spPr>
          <p:txBody>
            <a:bodyPr lIns="0" tIns="0" rIns="0" bIns="0" rtlCol="0" anchor="t">
              <a:spAutoFit/>
            </a:bodyPr>
            <a:lstStyle/>
            <a:p>
              <a:pPr algn="ctr">
                <a:lnSpc>
                  <a:spcPts val="12635"/>
                </a:lnSpc>
              </a:pPr>
              <a:r>
                <a:rPr lang="en-US" sz="6600" spc="665">
                  <a:solidFill>
                    <a:srgbClr val="1CA3D5"/>
                  </a:solidFill>
                  <a:latin typeface="Arial" panose="020B0604020202020204" pitchFamily="34" charset="0"/>
                  <a:cs typeface="Arial" panose="020B0604020202020204" pitchFamily="34" charset="0"/>
                </a:rPr>
                <a:t>GTÜ</a:t>
              </a:r>
            </a:p>
            <a:p>
              <a:pPr algn="ctr">
                <a:lnSpc>
                  <a:spcPts val="12635"/>
                </a:lnSpc>
              </a:pPr>
              <a:r>
                <a:rPr lang="en-US" sz="6600" spc="665">
                  <a:solidFill>
                    <a:srgbClr val="1CA3D5"/>
                  </a:solidFill>
                  <a:latin typeface="Arial" panose="020B0604020202020204" pitchFamily="34" charset="0"/>
                  <a:cs typeface="Arial" panose="020B0604020202020204" pitchFamily="34" charset="0"/>
                </a:rPr>
                <a:t>B</a:t>
              </a:r>
              <a:r>
                <a:rPr lang="tr-TR" sz="6600" spc="665">
                  <a:solidFill>
                    <a:srgbClr val="1CA3D5"/>
                  </a:solidFill>
                  <a:latin typeface="Arial" panose="020B0604020202020204" pitchFamily="34" charset="0"/>
                  <a:cs typeface="Arial" panose="020B0604020202020204" pitchFamily="34" charset="0"/>
                </a:rPr>
                <a:t>İ</a:t>
              </a:r>
              <a:r>
                <a:rPr lang="en-US" sz="6600" spc="665">
                  <a:solidFill>
                    <a:srgbClr val="1CA3D5"/>
                  </a:solidFill>
                  <a:latin typeface="Arial" panose="020B0604020202020204" pitchFamily="34" charset="0"/>
                  <a:cs typeface="Arial" panose="020B0604020202020204" pitchFamily="34" charset="0"/>
                </a:rPr>
                <a:t>YOTEKNOLOJ</a:t>
              </a:r>
              <a:r>
                <a:rPr lang="tr-TR" sz="6600" spc="665">
                  <a:solidFill>
                    <a:srgbClr val="1CA3D5"/>
                  </a:solidFill>
                  <a:latin typeface="Arial" panose="020B0604020202020204" pitchFamily="34" charset="0"/>
                  <a:cs typeface="Arial" panose="020B0604020202020204" pitchFamily="34" charset="0"/>
                </a:rPr>
                <a:t>İ</a:t>
              </a:r>
              <a:r>
                <a:rPr lang="en-US" sz="6600" spc="665">
                  <a:solidFill>
                    <a:srgbClr val="1CA3D5"/>
                  </a:solidFill>
                  <a:latin typeface="Arial" panose="020B0604020202020204" pitchFamily="34" charset="0"/>
                  <a:cs typeface="Arial" panose="020B0604020202020204" pitchFamily="34" charset="0"/>
                </a:rPr>
                <a:t> ENST</a:t>
              </a:r>
              <a:r>
                <a:rPr lang="tr-TR" sz="6600" spc="665">
                  <a:solidFill>
                    <a:srgbClr val="1CA3D5"/>
                  </a:solidFill>
                  <a:latin typeface="Arial" panose="020B0604020202020204" pitchFamily="34" charset="0"/>
                  <a:cs typeface="Arial" panose="020B0604020202020204" pitchFamily="34" charset="0"/>
                </a:rPr>
                <a:t>İ</a:t>
              </a:r>
              <a:r>
                <a:rPr lang="en-US" sz="6600" spc="665">
                  <a:solidFill>
                    <a:srgbClr val="1CA3D5"/>
                  </a:solidFill>
                  <a:latin typeface="Arial" panose="020B0604020202020204" pitchFamily="34" charset="0"/>
                  <a:cs typeface="Arial" panose="020B0604020202020204" pitchFamily="34" charset="0"/>
                </a:rPr>
                <a:t>TÜSÜ</a:t>
              </a:r>
            </a:p>
          </p:txBody>
        </p:sp>
      </p:grpSp>
      <p:grpSp>
        <p:nvGrpSpPr>
          <p:cNvPr id="8" name="Group 8"/>
          <p:cNvGrpSpPr/>
          <p:nvPr/>
        </p:nvGrpSpPr>
        <p:grpSpPr>
          <a:xfrm>
            <a:off x="16361885" y="1028700"/>
            <a:ext cx="897415" cy="215896"/>
            <a:chOff x="0" y="0"/>
            <a:chExt cx="1196553" cy="287861"/>
          </a:xfrm>
        </p:grpSpPr>
        <p:grpSp>
          <p:nvGrpSpPr>
            <p:cNvPr id="9" name="Group 9"/>
            <p:cNvGrpSpPr/>
            <p:nvPr/>
          </p:nvGrpSpPr>
          <p:grpSpPr>
            <a:xfrm>
              <a:off x="0" y="0"/>
              <a:ext cx="287861" cy="287861"/>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FCFF"/>
              </a:solidFill>
            </p:spPr>
            <p:txBody>
              <a:bodyPr/>
              <a:lstStyle/>
              <a:p>
                <a:endParaRPr lang="en-US"/>
              </a:p>
            </p:txBody>
          </p:sp>
        </p:grpSp>
        <p:grpSp>
          <p:nvGrpSpPr>
            <p:cNvPr id="11" name="Group 11"/>
            <p:cNvGrpSpPr>
              <a:grpSpLocks noChangeAspect="1"/>
            </p:cNvGrpSpPr>
            <p:nvPr/>
          </p:nvGrpSpPr>
          <p:grpSpPr>
            <a:xfrm>
              <a:off x="454346" y="0"/>
              <a:ext cx="287861" cy="287861"/>
              <a:chOff x="-2540" y="-2540"/>
              <a:chExt cx="6355080" cy="6355080"/>
            </a:xfrm>
          </p:grpSpPr>
          <p:sp>
            <p:nvSpPr>
              <p:cNvPr id="12" name="Freeform 12"/>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9FCFF"/>
              </a:solidFill>
            </p:spPr>
            <p:txBody>
              <a:bodyPr/>
              <a:lstStyle/>
              <a:p>
                <a:endParaRPr lang="en-US"/>
              </a:p>
            </p:txBody>
          </p:sp>
        </p:grpSp>
        <p:grpSp>
          <p:nvGrpSpPr>
            <p:cNvPr id="13" name="Group 13"/>
            <p:cNvGrpSpPr>
              <a:grpSpLocks noChangeAspect="1"/>
            </p:cNvGrpSpPr>
            <p:nvPr/>
          </p:nvGrpSpPr>
          <p:grpSpPr>
            <a:xfrm>
              <a:off x="908692" y="0"/>
              <a:ext cx="287861" cy="287861"/>
              <a:chOff x="-2540" y="-2540"/>
              <a:chExt cx="6355080" cy="6355080"/>
            </a:xfrm>
          </p:grpSpPr>
          <p:sp>
            <p:nvSpPr>
              <p:cNvPr id="14" name="Freeform 14"/>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9FCFF"/>
              </a:solidFill>
            </p:spPr>
            <p:txBody>
              <a:bodyPr/>
              <a:lstStyle/>
              <a:p>
                <a:endParaRPr lang="en-US"/>
              </a:p>
            </p:txBody>
          </p:sp>
        </p:grpSp>
      </p:grpSp>
      <p:pic>
        <p:nvPicPr>
          <p:cNvPr id="15" name="Picture 15"/>
          <p:cNvPicPr>
            <a:picLocks noChangeAspect="1"/>
          </p:cNvPicPr>
          <p:nvPr/>
        </p:nvPicPr>
        <p:blipFill>
          <a:blip r:embed="rId2"/>
          <a:srcRect/>
          <a:stretch>
            <a:fillRect/>
          </a:stretch>
        </p:blipFill>
        <p:spPr>
          <a:xfrm>
            <a:off x="-416372" y="-1210259"/>
            <a:ext cx="5043374" cy="3782531"/>
          </a:xfrm>
          <a:prstGeom prst="rect">
            <a:avLst/>
          </a:prstGeom>
        </p:spPr>
      </p:pic>
      <p:pic>
        <p:nvPicPr>
          <p:cNvPr id="16" name="Picture 16"/>
          <p:cNvPicPr>
            <a:picLocks noChangeAspect="1"/>
          </p:cNvPicPr>
          <p:nvPr/>
        </p:nvPicPr>
        <p:blipFill>
          <a:blip r:embed="rId3"/>
          <a:srcRect/>
          <a:stretch>
            <a:fillRect/>
          </a:stretch>
        </p:blipFill>
        <p:spPr>
          <a:xfrm>
            <a:off x="13944600" y="8953500"/>
            <a:ext cx="4170407" cy="1028700"/>
          </a:xfrm>
          <a:prstGeom prst="rect">
            <a:avLst/>
          </a:prstGeom>
        </p:spPr>
      </p:pic>
      <p:sp>
        <p:nvSpPr>
          <p:cNvPr id="17" name="TextBox 6"/>
          <p:cNvSpPr txBox="1"/>
          <p:nvPr/>
        </p:nvSpPr>
        <p:spPr>
          <a:xfrm>
            <a:off x="4114800" y="7742176"/>
            <a:ext cx="9501969" cy="872034"/>
          </a:xfrm>
          <a:prstGeom prst="rect">
            <a:avLst/>
          </a:prstGeom>
        </p:spPr>
        <p:txBody>
          <a:bodyPr wrap="square" lIns="0" tIns="0" rIns="0" bIns="0" rtlCol="0" anchor="t">
            <a:spAutoFit/>
          </a:bodyPr>
          <a:lstStyle/>
          <a:p>
            <a:pPr algn="ctr">
              <a:lnSpc>
                <a:spcPts val="3360"/>
              </a:lnSpc>
            </a:pPr>
            <a:endParaRPr lang="tr-TR" sz="3200" spc="105" dirty="0">
              <a:solidFill>
                <a:srgbClr val="273755"/>
              </a:solidFill>
              <a:latin typeface="Arial" panose="020B0604020202020204" pitchFamily="34" charset="0"/>
              <a:cs typeface="Arial" panose="020B0604020202020204" pitchFamily="34" charset="0"/>
            </a:endParaRPr>
          </a:p>
          <a:p>
            <a:pPr algn="ctr">
              <a:lnSpc>
                <a:spcPts val="3360"/>
              </a:lnSpc>
            </a:pPr>
            <a:r>
              <a:rPr lang="en-US" sz="3200" spc="105" dirty="0">
                <a:solidFill>
                  <a:srgbClr val="273755"/>
                </a:solidFill>
                <a:latin typeface="Arial" panose="020B0604020202020204" pitchFamily="34" charset="0"/>
                <a:cs typeface="Arial" panose="020B0604020202020204" pitchFamily="34" charset="0"/>
              </a:rPr>
              <a:t>2023-2024 </a:t>
            </a:r>
            <a:r>
              <a:rPr lang="en-US" sz="3200" spc="105" dirty="0" err="1">
                <a:solidFill>
                  <a:srgbClr val="273755"/>
                </a:solidFill>
                <a:latin typeface="Arial" panose="020B0604020202020204" pitchFamily="34" charset="0"/>
                <a:cs typeface="Arial" panose="020B0604020202020204" pitchFamily="34" charset="0"/>
              </a:rPr>
              <a:t>Güz</a:t>
            </a:r>
            <a:r>
              <a:rPr lang="en-US" sz="3200" spc="105" dirty="0">
                <a:solidFill>
                  <a:srgbClr val="273755"/>
                </a:solidFill>
                <a:latin typeface="Arial" panose="020B0604020202020204" pitchFamily="34" charset="0"/>
                <a:cs typeface="Arial" panose="020B0604020202020204" pitchFamily="34" charset="0"/>
              </a:rPr>
              <a:t> </a:t>
            </a:r>
            <a:r>
              <a:rPr lang="tr-TR" sz="3200" spc="105" dirty="0">
                <a:solidFill>
                  <a:srgbClr val="273755"/>
                </a:solidFill>
                <a:latin typeface="Arial" panose="020B0604020202020204" pitchFamily="34" charset="0"/>
                <a:cs typeface="Arial" panose="020B0604020202020204" pitchFamily="34" charset="0"/>
              </a:rPr>
              <a:t>Dönemi O</a:t>
            </a:r>
            <a:r>
              <a:rPr lang="en-US" sz="3200" spc="105" dirty="0" err="1">
                <a:solidFill>
                  <a:srgbClr val="273755"/>
                </a:solidFill>
                <a:latin typeface="Arial" panose="020B0604020202020204" pitchFamily="34" charset="0"/>
                <a:cs typeface="Arial" panose="020B0604020202020204" pitchFamily="34" charset="0"/>
              </a:rPr>
              <a:t>ryantasyon</a:t>
            </a:r>
            <a:r>
              <a:rPr lang="tr-TR" sz="3200" spc="105" dirty="0">
                <a:solidFill>
                  <a:srgbClr val="273755"/>
                </a:solidFill>
                <a:latin typeface="Arial" panose="020B0604020202020204" pitchFamily="34" charset="0"/>
                <a:cs typeface="Arial" panose="020B0604020202020204" pitchFamily="34" charset="0"/>
              </a:rPr>
              <a:t> Eğitimi </a:t>
            </a:r>
            <a:endParaRPr lang="en-US" sz="3200" spc="105" dirty="0">
              <a:solidFill>
                <a:srgbClr val="273755"/>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23612" y="266700"/>
            <a:ext cx="5491395" cy="43351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6361887" y="1028701"/>
            <a:ext cx="897416" cy="215897"/>
            <a:chOff x="0" y="0"/>
            <a:chExt cx="1196553" cy="287861"/>
          </a:xfrm>
        </p:grpSpPr>
        <p:grpSp>
          <p:nvGrpSpPr>
            <p:cNvPr id="6" name="Group 6"/>
            <p:cNvGrpSpPr/>
            <p:nvPr/>
          </p:nvGrpSpPr>
          <p:grpSpPr>
            <a:xfrm>
              <a:off x="908692" y="0"/>
              <a:ext cx="287861" cy="287861"/>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FCFF"/>
              </a:solidFill>
            </p:spPr>
            <p:txBody>
              <a:bodyPr/>
              <a:lstStyle/>
              <a:p>
                <a:endParaRPr lang="en-US"/>
              </a:p>
            </p:txBody>
          </p:sp>
        </p:grpSp>
        <p:grpSp>
          <p:nvGrpSpPr>
            <p:cNvPr id="8" name="Group 8"/>
            <p:cNvGrpSpPr>
              <a:grpSpLocks noChangeAspect="1"/>
            </p:cNvGrpSpPr>
            <p:nvPr/>
          </p:nvGrpSpPr>
          <p:grpSpPr>
            <a:xfrm>
              <a:off x="0" y="0"/>
              <a:ext cx="287861" cy="287861"/>
              <a:chOff x="-2540" y="-2540"/>
              <a:chExt cx="6355080" cy="6355080"/>
            </a:xfrm>
          </p:grpSpPr>
          <p:sp>
            <p:nvSpPr>
              <p:cNvPr id="9" name="Freeform 9"/>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9FCFF"/>
              </a:solidFill>
            </p:spPr>
            <p:txBody>
              <a:bodyPr/>
              <a:lstStyle/>
              <a:p>
                <a:endParaRPr lang="en-US"/>
              </a:p>
            </p:txBody>
          </p:sp>
        </p:grpSp>
        <p:grpSp>
          <p:nvGrpSpPr>
            <p:cNvPr id="10" name="Group 10"/>
            <p:cNvGrpSpPr>
              <a:grpSpLocks noChangeAspect="1"/>
            </p:cNvGrpSpPr>
            <p:nvPr/>
          </p:nvGrpSpPr>
          <p:grpSpPr>
            <a:xfrm>
              <a:off x="454346" y="0"/>
              <a:ext cx="287861" cy="287861"/>
              <a:chOff x="-2540" y="-2540"/>
              <a:chExt cx="6355080" cy="6355080"/>
            </a:xfrm>
          </p:grpSpPr>
          <p:sp>
            <p:nvSpPr>
              <p:cNvPr id="11" name="Freeform 11"/>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9FCFF"/>
              </a:solidFill>
            </p:spPr>
            <p:txBody>
              <a:bodyPr/>
              <a:lstStyle/>
              <a:p>
                <a:endParaRPr lang="en-US"/>
              </a:p>
            </p:txBody>
          </p:sp>
        </p:grpSp>
      </p:grpSp>
      <p:sp>
        <p:nvSpPr>
          <p:cNvPr id="16" name="TextBox 16"/>
          <p:cNvSpPr txBox="1"/>
          <p:nvPr/>
        </p:nvSpPr>
        <p:spPr>
          <a:xfrm>
            <a:off x="1984947" y="2226393"/>
            <a:ext cx="6845035" cy="3982822"/>
          </a:xfrm>
          <a:prstGeom prst="rect">
            <a:avLst/>
          </a:prstGeom>
        </p:spPr>
        <p:txBody>
          <a:bodyPr wrap="square" lIns="0" tIns="0" rIns="0" bIns="0" rtlCol="0" anchor="t">
            <a:spAutoFit/>
          </a:bodyPr>
          <a:lstStyle/>
          <a:p>
            <a:pPr marL="457200" indent="-457200">
              <a:lnSpc>
                <a:spcPts val="4500"/>
              </a:lnSpc>
              <a:spcBef>
                <a:spcPct val="0"/>
              </a:spcBef>
              <a:buFont typeface="Wingdings" panose="05000000000000000000" pitchFamily="2" charset="2"/>
              <a:buChar char="ü"/>
            </a:pPr>
            <a:r>
              <a:rPr lang="tr-TR" sz="3000" b="1" spc="30">
                <a:solidFill>
                  <a:schemeClr val="tx2"/>
                </a:solidFill>
                <a:latin typeface="Arial"/>
                <a:cs typeface="Arial"/>
              </a:rPr>
              <a:t>YÜKSEK LİSANS</a:t>
            </a:r>
          </a:p>
          <a:p>
            <a:pPr marL="457200" indent="-457200">
              <a:lnSpc>
                <a:spcPts val="4500"/>
              </a:lnSpc>
              <a:spcBef>
                <a:spcPct val="0"/>
              </a:spcBef>
              <a:buFont typeface="Wingdings" panose="05000000000000000000" pitchFamily="2" charset="2"/>
              <a:buChar char="ü"/>
            </a:pPr>
            <a:endParaRPr lang="tr-TR" sz="3000" b="1" spc="30">
              <a:solidFill>
                <a:schemeClr val="tx2"/>
              </a:solidFill>
              <a:latin typeface="Arial"/>
              <a:cs typeface="Arial"/>
            </a:endParaRPr>
          </a:p>
          <a:p>
            <a:pPr marL="457200" indent="-457200">
              <a:lnSpc>
                <a:spcPts val="4500"/>
              </a:lnSpc>
              <a:spcBef>
                <a:spcPct val="0"/>
              </a:spcBef>
              <a:buFont typeface="Wingdings" panose="05000000000000000000" pitchFamily="2" charset="2"/>
              <a:buChar char="ü"/>
            </a:pPr>
            <a:r>
              <a:rPr lang="tr-TR" sz="3000" b="1" spc="30">
                <a:solidFill>
                  <a:schemeClr val="tx2"/>
                </a:solidFill>
                <a:latin typeface="Arial"/>
                <a:cs typeface="Arial"/>
              </a:rPr>
              <a:t>37 Aktif Öğrenci</a:t>
            </a:r>
          </a:p>
          <a:p>
            <a:pPr marL="457200" indent="-457200">
              <a:lnSpc>
                <a:spcPts val="4500"/>
              </a:lnSpc>
              <a:spcBef>
                <a:spcPct val="0"/>
              </a:spcBef>
              <a:buFont typeface="Wingdings" panose="05000000000000000000" pitchFamily="2" charset="2"/>
              <a:buChar char="ü"/>
            </a:pPr>
            <a:r>
              <a:rPr lang="tr-TR" sz="3000" b="1" spc="30">
                <a:solidFill>
                  <a:schemeClr val="tx2"/>
                </a:solidFill>
                <a:latin typeface="Arial"/>
                <a:cs typeface="Arial"/>
              </a:rPr>
              <a:t>27 Mezun</a:t>
            </a:r>
            <a:endParaRPr lang="en-US" sz="3000" b="1" spc="30" dirty="0">
              <a:solidFill>
                <a:srgbClr val="1CA3D5"/>
              </a:solidFill>
              <a:latin typeface="Arial"/>
              <a:cs typeface="Arial"/>
            </a:endParaRPr>
          </a:p>
          <a:p>
            <a:pPr>
              <a:lnSpc>
                <a:spcPts val="4500"/>
              </a:lnSpc>
              <a:spcBef>
                <a:spcPct val="0"/>
              </a:spcBef>
            </a:pPr>
            <a:endParaRPr lang="en-US" sz="3000" b="1" spc="30" dirty="0">
              <a:solidFill>
                <a:srgbClr val="1CA3D5"/>
              </a:solidFill>
              <a:latin typeface="Arial"/>
              <a:cs typeface="Arial"/>
            </a:endParaRPr>
          </a:p>
          <a:p>
            <a:pPr>
              <a:lnSpc>
                <a:spcPts val="4500"/>
              </a:lnSpc>
              <a:spcBef>
                <a:spcPct val="0"/>
              </a:spcBef>
            </a:pPr>
            <a:endParaRPr lang="en-US" sz="3000" spc="30" dirty="0">
              <a:solidFill>
                <a:srgbClr val="1CA3D5"/>
              </a:solidFill>
              <a:latin typeface="Arial"/>
              <a:cs typeface="Arial"/>
            </a:endParaRPr>
          </a:p>
          <a:p>
            <a:pPr>
              <a:lnSpc>
                <a:spcPts val="4500"/>
              </a:lnSpc>
              <a:spcBef>
                <a:spcPct val="0"/>
              </a:spcBef>
            </a:pPr>
            <a:endParaRPr lang="en-US" sz="3000" spc="30" dirty="0">
              <a:solidFill>
                <a:srgbClr val="1CA3D5"/>
              </a:solidFill>
              <a:latin typeface="Arial"/>
              <a:cs typeface="Arial"/>
            </a:endParaRPr>
          </a:p>
        </p:txBody>
      </p:sp>
      <p:sp>
        <p:nvSpPr>
          <p:cNvPr id="12" name="TextBox 2">
            <a:extLst>
              <a:ext uri="{FF2B5EF4-FFF2-40B4-BE49-F238E27FC236}">
                <a16:creationId xmlns:a16="http://schemas.microsoft.com/office/drawing/2014/main" id="{886452D6-0FAC-5829-FE91-837CF83E8A60}"/>
              </a:ext>
            </a:extLst>
          </p:cNvPr>
          <p:cNvSpPr txBox="1"/>
          <p:nvPr/>
        </p:nvSpPr>
        <p:spPr>
          <a:xfrm>
            <a:off x="5192845" y="342900"/>
            <a:ext cx="7893379" cy="769441"/>
          </a:xfrm>
          <a:prstGeom prst="rect">
            <a:avLst/>
          </a:prstGeom>
          <a:noFill/>
        </p:spPr>
        <p:txBody>
          <a:bodyPr wrap="none" rtlCol="0">
            <a:spAutoFit/>
          </a:bodyPr>
          <a:lstStyle/>
          <a:p>
            <a:r>
              <a:rPr lang="tr-TR" sz="4400">
                <a:solidFill>
                  <a:srgbClr val="0070C0"/>
                </a:solidFill>
              </a:rPr>
              <a:t>ÖĞRENCİ VE MEZUN SAYILARIMIZ</a:t>
            </a:r>
          </a:p>
        </p:txBody>
      </p:sp>
      <p:sp>
        <p:nvSpPr>
          <p:cNvPr id="14" name="TextBox 16">
            <a:extLst>
              <a:ext uri="{FF2B5EF4-FFF2-40B4-BE49-F238E27FC236}">
                <a16:creationId xmlns:a16="http://schemas.microsoft.com/office/drawing/2014/main" id="{61DF33DD-E6CB-914A-3F6E-DE98AEA2249D}"/>
              </a:ext>
            </a:extLst>
          </p:cNvPr>
          <p:cNvSpPr txBox="1"/>
          <p:nvPr/>
        </p:nvSpPr>
        <p:spPr>
          <a:xfrm>
            <a:off x="12180769" y="2228893"/>
            <a:ext cx="5791098" cy="3982822"/>
          </a:xfrm>
          <a:prstGeom prst="rect">
            <a:avLst/>
          </a:prstGeom>
        </p:spPr>
        <p:txBody>
          <a:bodyPr wrap="square" lIns="0" tIns="0" rIns="0" bIns="0" rtlCol="0" anchor="t">
            <a:spAutoFit/>
          </a:bodyPr>
          <a:lstStyle/>
          <a:p>
            <a:pPr marL="457200" indent="-457200">
              <a:lnSpc>
                <a:spcPts val="4500"/>
              </a:lnSpc>
              <a:spcBef>
                <a:spcPct val="0"/>
              </a:spcBef>
              <a:buFont typeface="Wingdings" panose="05000000000000000000" pitchFamily="2" charset="2"/>
              <a:buChar char="ü"/>
            </a:pPr>
            <a:r>
              <a:rPr lang="tr-TR" sz="3000" b="1" spc="30">
                <a:solidFill>
                  <a:schemeClr val="tx2"/>
                </a:solidFill>
                <a:latin typeface="Arial"/>
                <a:cs typeface="Arial"/>
              </a:rPr>
              <a:t>DOKTORA</a:t>
            </a:r>
          </a:p>
          <a:p>
            <a:pPr marL="457200" indent="-457200">
              <a:lnSpc>
                <a:spcPts val="4500"/>
              </a:lnSpc>
              <a:spcBef>
                <a:spcPct val="0"/>
              </a:spcBef>
              <a:buFont typeface="Wingdings" panose="05000000000000000000" pitchFamily="2" charset="2"/>
              <a:buChar char="ü"/>
            </a:pPr>
            <a:endParaRPr lang="tr-TR" sz="3000" b="1" spc="30">
              <a:solidFill>
                <a:schemeClr val="tx2"/>
              </a:solidFill>
              <a:latin typeface="Arial"/>
              <a:cs typeface="Arial"/>
            </a:endParaRPr>
          </a:p>
          <a:p>
            <a:pPr marL="457200" indent="-457200">
              <a:lnSpc>
                <a:spcPts val="4500"/>
              </a:lnSpc>
              <a:spcBef>
                <a:spcPct val="0"/>
              </a:spcBef>
              <a:buFont typeface="Wingdings" panose="05000000000000000000" pitchFamily="2" charset="2"/>
              <a:buChar char="ü"/>
            </a:pPr>
            <a:r>
              <a:rPr lang="tr-TR" sz="3000" b="1" spc="30">
                <a:solidFill>
                  <a:schemeClr val="tx2"/>
                </a:solidFill>
                <a:latin typeface="Arial"/>
                <a:cs typeface="Arial"/>
              </a:rPr>
              <a:t>36 Aktif Öğrenci</a:t>
            </a:r>
          </a:p>
          <a:p>
            <a:pPr marL="457200" indent="-457200">
              <a:lnSpc>
                <a:spcPts val="4500"/>
              </a:lnSpc>
              <a:spcBef>
                <a:spcPct val="0"/>
              </a:spcBef>
              <a:buFont typeface="Wingdings" panose="05000000000000000000" pitchFamily="2" charset="2"/>
              <a:buChar char="ü"/>
            </a:pPr>
            <a:r>
              <a:rPr lang="tr-TR" sz="3000" b="1" spc="30">
                <a:solidFill>
                  <a:schemeClr val="tx2"/>
                </a:solidFill>
                <a:latin typeface="Arial"/>
                <a:cs typeface="Arial"/>
              </a:rPr>
              <a:t>3 Mezun</a:t>
            </a:r>
            <a:endParaRPr lang="en-US" sz="3000" b="1" spc="30" dirty="0">
              <a:solidFill>
                <a:srgbClr val="1CA3D5"/>
              </a:solidFill>
              <a:latin typeface="Arial"/>
              <a:cs typeface="Arial"/>
            </a:endParaRPr>
          </a:p>
          <a:p>
            <a:pPr>
              <a:lnSpc>
                <a:spcPts val="4500"/>
              </a:lnSpc>
              <a:spcBef>
                <a:spcPct val="0"/>
              </a:spcBef>
            </a:pPr>
            <a:endParaRPr lang="en-US" sz="3000" b="1" spc="30" dirty="0">
              <a:solidFill>
                <a:srgbClr val="1CA3D5"/>
              </a:solidFill>
              <a:latin typeface="Arial"/>
              <a:cs typeface="Arial"/>
            </a:endParaRPr>
          </a:p>
          <a:p>
            <a:pPr>
              <a:lnSpc>
                <a:spcPts val="4500"/>
              </a:lnSpc>
              <a:spcBef>
                <a:spcPct val="0"/>
              </a:spcBef>
            </a:pPr>
            <a:endParaRPr lang="en-US" sz="3000" spc="30" dirty="0">
              <a:solidFill>
                <a:srgbClr val="1CA3D5"/>
              </a:solidFill>
              <a:latin typeface="Arial"/>
              <a:cs typeface="Arial"/>
            </a:endParaRPr>
          </a:p>
          <a:p>
            <a:pPr>
              <a:lnSpc>
                <a:spcPts val="4500"/>
              </a:lnSpc>
              <a:spcBef>
                <a:spcPct val="0"/>
              </a:spcBef>
            </a:pPr>
            <a:endParaRPr lang="en-US" sz="3000" spc="30" dirty="0">
              <a:solidFill>
                <a:srgbClr val="1CA3D5"/>
              </a:solidFill>
              <a:latin typeface="Arial"/>
              <a:cs typeface="Arial"/>
            </a:endParaRPr>
          </a:p>
        </p:txBody>
      </p:sp>
      <p:pic>
        <p:nvPicPr>
          <p:cNvPr id="1026" name="Picture 2" descr="2016 - 2017 Akademik Yılı Mezuniyet Töreni">
            <a:extLst>
              <a:ext uri="{FF2B5EF4-FFF2-40B4-BE49-F238E27FC236}">
                <a16:creationId xmlns:a16="http://schemas.microsoft.com/office/drawing/2014/main" id="{FC05F183-4543-B5E7-0260-CE6884B7E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2243" y="4386061"/>
            <a:ext cx="5564390" cy="556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517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sp>
        <p:nvSpPr>
          <p:cNvPr id="3" name="TextBox 2"/>
          <p:cNvSpPr txBox="1"/>
          <p:nvPr/>
        </p:nvSpPr>
        <p:spPr>
          <a:xfrm>
            <a:off x="6781800" y="342900"/>
            <a:ext cx="3658181" cy="769441"/>
          </a:xfrm>
          <a:prstGeom prst="rect">
            <a:avLst/>
          </a:prstGeom>
          <a:noFill/>
        </p:spPr>
        <p:txBody>
          <a:bodyPr wrap="none" rtlCol="0">
            <a:spAutoFit/>
          </a:bodyPr>
          <a:lstStyle/>
          <a:p>
            <a:r>
              <a:rPr lang="tr-TR" sz="4400">
                <a:solidFill>
                  <a:srgbClr val="0070C0"/>
                </a:solidFill>
              </a:rPr>
              <a:t>WEB SAYFAMIZ</a:t>
            </a:r>
          </a:p>
        </p:txBody>
      </p:sp>
      <p:pic>
        <p:nvPicPr>
          <p:cNvPr id="4" name="Picture 4" descr="Qr code&#10;&#10;Description automatically generated">
            <a:extLst>
              <a:ext uri="{FF2B5EF4-FFF2-40B4-BE49-F238E27FC236}">
                <a16:creationId xmlns:a16="http://schemas.microsoft.com/office/drawing/2014/main" id="{2ECC6531-8976-17CD-4964-34F456D4183E}"/>
              </a:ext>
            </a:extLst>
          </p:cNvPr>
          <p:cNvPicPr>
            <a:picLocks noChangeAspect="1"/>
          </p:cNvPicPr>
          <p:nvPr/>
        </p:nvPicPr>
        <p:blipFill>
          <a:blip r:embed="rId2"/>
          <a:stretch>
            <a:fillRect/>
          </a:stretch>
        </p:blipFill>
        <p:spPr>
          <a:xfrm>
            <a:off x="16119336" y="7460429"/>
            <a:ext cx="1763486" cy="2197733"/>
          </a:xfrm>
          <a:prstGeom prst="rect">
            <a:avLst/>
          </a:prstGeom>
        </p:spPr>
      </p:pic>
      <p:pic>
        <p:nvPicPr>
          <p:cNvPr id="6" name="Picture 5">
            <a:extLst>
              <a:ext uri="{FF2B5EF4-FFF2-40B4-BE49-F238E27FC236}">
                <a16:creationId xmlns:a16="http://schemas.microsoft.com/office/drawing/2014/main" id="{AACD655F-4FDB-EBA6-F97A-10676BF047C1}"/>
              </a:ext>
            </a:extLst>
          </p:cNvPr>
          <p:cNvPicPr>
            <a:picLocks noChangeAspect="1"/>
          </p:cNvPicPr>
          <p:nvPr/>
        </p:nvPicPr>
        <p:blipFill>
          <a:blip r:embed="rId3"/>
          <a:stretch>
            <a:fillRect/>
          </a:stretch>
        </p:blipFill>
        <p:spPr>
          <a:xfrm>
            <a:off x="3632200" y="1112341"/>
            <a:ext cx="11985978" cy="82645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7">
            <a:extLst>
              <a:ext uri="{FF2B5EF4-FFF2-40B4-BE49-F238E27FC236}">
                <a16:creationId xmlns:a16="http://schemas.microsoft.com/office/drawing/2014/main" id="{B650E608-4541-4EC4-9FA8-AEA57DE75A96}"/>
              </a:ext>
            </a:extLst>
          </p:cNvPr>
          <p:cNvSpPr>
            <a:spLocks noChangeArrowheads="1"/>
          </p:cNvSpPr>
          <p:nvPr/>
        </p:nvSpPr>
        <p:spPr bwMode="auto">
          <a:xfrm>
            <a:off x="6517751" y="498985"/>
            <a:ext cx="6048375" cy="55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41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7000"/>
              </a:lnSpc>
              <a:spcBef>
                <a:spcPct val="0"/>
              </a:spcBef>
              <a:buFontTx/>
              <a:buNone/>
            </a:pPr>
            <a:r>
              <a:rPr lang="tr-TR" altLang="tr-TR" sz="3000">
                <a:solidFill>
                  <a:srgbClr val="0070C0"/>
                </a:solidFill>
                <a:latin typeface="Arial" panose="020B0604020202020204" pitchFamily="34" charset="0"/>
                <a:cs typeface="Arial" panose="020B0604020202020204" pitchFamily="34" charset="0"/>
              </a:rPr>
              <a:t>Opsiyon Bildirim Formu</a:t>
            </a:r>
            <a:endParaRPr lang="tr-TR" altLang="tr-TR" sz="3000">
              <a:solidFill>
                <a:srgbClr val="0070C0"/>
              </a:solidFill>
              <a:latin typeface="Arial" panose="020B0604020202020204" pitchFamily="34" charset="0"/>
              <a:cs typeface="Times New Roman" panose="02020603050405020304" pitchFamily="18" charset="0"/>
            </a:endParaRPr>
          </a:p>
        </p:txBody>
      </p:sp>
      <p:pic>
        <p:nvPicPr>
          <p:cNvPr id="2" name="Resim 3" descr="tablo içeren bir resim&#10;&#10;Açıklama otomatik olarak oluşturuldu">
            <a:extLst>
              <a:ext uri="{FF2B5EF4-FFF2-40B4-BE49-F238E27FC236}">
                <a16:creationId xmlns:a16="http://schemas.microsoft.com/office/drawing/2014/main" id="{763EA25E-F88B-8EA2-EDF5-D78D9DF5CA13}"/>
              </a:ext>
            </a:extLst>
          </p:cNvPr>
          <p:cNvPicPr>
            <a:picLocks noChangeAspect="1"/>
          </p:cNvPicPr>
          <p:nvPr/>
        </p:nvPicPr>
        <p:blipFill>
          <a:blip r:embed="rId2"/>
          <a:stretch>
            <a:fillRect/>
          </a:stretch>
        </p:blipFill>
        <p:spPr>
          <a:xfrm>
            <a:off x="8384721" y="1001066"/>
            <a:ext cx="9764485" cy="8876776"/>
          </a:xfrm>
          <a:prstGeom prst="rect">
            <a:avLst/>
          </a:prstGeom>
        </p:spPr>
      </p:pic>
      <p:pic>
        <p:nvPicPr>
          <p:cNvPr id="5" name="Picture 4">
            <a:extLst>
              <a:ext uri="{FF2B5EF4-FFF2-40B4-BE49-F238E27FC236}">
                <a16:creationId xmlns:a16="http://schemas.microsoft.com/office/drawing/2014/main" id="{0AD0B78A-4A6A-8896-7CCA-1107F268C970}"/>
              </a:ext>
            </a:extLst>
          </p:cNvPr>
          <p:cNvPicPr>
            <a:picLocks noChangeAspect="1"/>
          </p:cNvPicPr>
          <p:nvPr/>
        </p:nvPicPr>
        <p:blipFill>
          <a:blip r:embed="rId3"/>
          <a:stretch>
            <a:fillRect/>
          </a:stretch>
        </p:blipFill>
        <p:spPr>
          <a:xfrm>
            <a:off x="354694" y="1049328"/>
            <a:ext cx="8789306" cy="8468948"/>
          </a:xfrm>
          <a:prstGeom prst="rect">
            <a:avLst/>
          </a:prstGeom>
        </p:spPr>
      </p:pic>
    </p:spTree>
    <p:extLst>
      <p:ext uri="{BB962C8B-B14F-4D97-AF65-F5344CB8AC3E}">
        <p14:creationId xmlns:p14="http://schemas.microsoft.com/office/powerpoint/2010/main" val="85289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6" name="Dikdörtgen 7">
            <a:extLst>
              <a:ext uri="{FF2B5EF4-FFF2-40B4-BE49-F238E27FC236}">
                <a16:creationId xmlns:a16="http://schemas.microsoft.com/office/drawing/2014/main" id="{386A29EE-CD65-4E56-A141-698498100F44}"/>
              </a:ext>
            </a:extLst>
          </p:cNvPr>
          <p:cNvSpPr>
            <a:spLocks noChangeArrowheads="1"/>
          </p:cNvSpPr>
          <p:nvPr/>
        </p:nvSpPr>
        <p:spPr bwMode="auto">
          <a:xfrm>
            <a:off x="6226970" y="607220"/>
            <a:ext cx="6048375" cy="50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41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7000"/>
              </a:lnSpc>
              <a:spcBef>
                <a:spcPct val="0"/>
              </a:spcBef>
              <a:buFontTx/>
              <a:buNone/>
            </a:pPr>
            <a:r>
              <a:rPr lang="tr-TR" altLang="tr-TR" sz="2700">
                <a:solidFill>
                  <a:srgbClr val="0070C0"/>
                </a:solidFill>
                <a:latin typeface="Arial" panose="020B0604020202020204" pitchFamily="34" charset="0"/>
                <a:cs typeface="Arial" panose="020B0604020202020204" pitchFamily="34" charset="0"/>
              </a:rPr>
              <a:t>Ders Havuzları</a:t>
            </a:r>
            <a:endParaRPr lang="tr-TR" altLang="tr-TR" sz="2700">
              <a:solidFill>
                <a:srgbClr val="0070C0"/>
              </a:solidFill>
              <a:latin typeface="Arial" panose="020B0604020202020204" pitchFamily="34" charset="0"/>
              <a:cs typeface="Times New Roman" panose="02020603050405020304" pitchFamily="18" charset="0"/>
            </a:endParaRPr>
          </a:p>
        </p:txBody>
      </p:sp>
      <p:pic>
        <p:nvPicPr>
          <p:cNvPr id="22556" name="Picture 4" descr="bıiyotek-1.JPG">
            <a:extLst>
              <a:ext uri="{FF2B5EF4-FFF2-40B4-BE49-F238E27FC236}">
                <a16:creationId xmlns:a16="http://schemas.microsoft.com/office/drawing/2014/main" id="{22640E3A-930D-4038-9ED0-11113E4CB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9782" y="8351045"/>
            <a:ext cx="2512218" cy="19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7" name="Metin kutusu 1">
            <a:extLst>
              <a:ext uri="{FF2B5EF4-FFF2-40B4-BE49-F238E27FC236}">
                <a16:creationId xmlns:a16="http://schemas.microsoft.com/office/drawing/2014/main" id="{8DDB5C46-982E-44DB-9BC8-30A344104A11}"/>
              </a:ext>
            </a:extLst>
          </p:cNvPr>
          <p:cNvSpPr txBox="1">
            <a:spLocks noChangeArrowheads="1"/>
          </p:cNvSpPr>
          <p:nvPr/>
        </p:nvSpPr>
        <p:spPr bwMode="auto">
          <a:xfrm>
            <a:off x="12189620" y="9679783"/>
            <a:ext cx="12845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500">
                <a:solidFill>
                  <a:srgbClr val="0070C0"/>
                </a:solidFill>
                <a:cs typeface="Arial" panose="020B0604020202020204" pitchFamily="34" charset="0"/>
              </a:rPr>
              <a:t>@GTUBiotech</a:t>
            </a:r>
          </a:p>
        </p:txBody>
      </p:sp>
      <p:pic>
        <p:nvPicPr>
          <p:cNvPr id="22558" name="Picture 2" descr="facebook ile ilgili görsel sonucu">
            <a:extLst>
              <a:ext uri="{FF2B5EF4-FFF2-40B4-BE49-F238E27FC236}">
                <a16:creationId xmlns:a16="http://schemas.microsoft.com/office/drawing/2014/main" id="{865BAC45-6DBC-4477-9D7F-D60FC74FC7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7813" y="9279732"/>
            <a:ext cx="407195" cy="40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6" descr="twitter ile ilgili görsel sonucu">
            <a:extLst>
              <a:ext uri="{FF2B5EF4-FFF2-40B4-BE49-F238E27FC236}">
                <a16:creationId xmlns:a16="http://schemas.microsoft.com/office/drawing/2014/main" id="{E0FD3F82-2D44-4808-8B0C-1BD107C414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89620" y="9217820"/>
            <a:ext cx="5286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sim 1">
            <a:extLst>
              <a:ext uri="{FF2B5EF4-FFF2-40B4-BE49-F238E27FC236}">
                <a16:creationId xmlns:a16="http://schemas.microsoft.com/office/drawing/2014/main" id="{7BA160DF-EF94-4623-A6F3-3EB485F2956F}"/>
              </a:ext>
            </a:extLst>
          </p:cNvPr>
          <p:cNvPicPr>
            <a:picLocks noChangeAspect="1"/>
          </p:cNvPicPr>
          <p:nvPr/>
        </p:nvPicPr>
        <p:blipFill>
          <a:blip r:embed="rId5"/>
          <a:stretch>
            <a:fillRect/>
          </a:stretch>
        </p:blipFill>
        <p:spPr>
          <a:xfrm>
            <a:off x="6709355" y="1449868"/>
            <a:ext cx="5744583" cy="6646070"/>
          </a:xfrm>
          <a:prstGeom prst="rect">
            <a:avLst/>
          </a:prstGeom>
        </p:spPr>
      </p:pic>
      <p:sp>
        <p:nvSpPr>
          <p:cNvPr id="19" name="Metin kutusu 2">
            <a:extLst>
              <a:ext uri="{FF2B5EF4-FFF2-40B4-BE49-F238E27FC236}">
                <a16:creationId xmlns:a16="http://schemas.microsoft.com/office/drawing/2014/main" id="{66AC5C85-1984-4BAF-9CE3-D8AE90C36042}"/>
              </a:ext>
            </a:extLst>
          </p:cNvPr>
          <p:cNvSpPr txBox="1">
            <a:spLocks noChangeArrowheads="1"/>
          </p:cNvSpPr>
          <p:nvPr/>
        </p:nvSpPr>
        <p:spPr bwMode="auto">
          <a:xfrm>
            <a:off x="2057400" y="1252892"/>
            <a:ext cx="1198959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Kredisiz Zorunlu</a:t>
            </a:r>
          </a:p>
          <a:p>
            <a:pPr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Seçmeli Zorunlu Biyoteknoloji </a:t>
            </a:r>
          </a:p>
          <a:p>
            <a:pPr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Seçmeli Zorunlu Biyogirişimcilik </a:t>
            </a:r>
          </a:p>
          <a:p>
            <a:pPr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Alan Seçmeli Biyoteknoloji  </a:t>
            </a:r>
          </a:p>
          <a:p>
            <a:pPr lvl="1"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Sağlık Biyoteknolojisi</a:t>
            </a:r>
          </a:p>
          <a:p>
            <a:pPr lvl="1"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Endüstriyel Biyoteknoloji</a:t>
            </a:r>
          </a:p>
          <a:p>
            <a:pPr lvl="1"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Bitki Biyoteknolojisi</a:t>
            </a:r>
          </a:p>
          <a:p>
            <a:pPr lvl="1" eaLnBrk="1" hangingPunct="1">
              <a:spcBef>
                <a:spcPct val="0"/>
              </a:spcBef>
              <a:buClr>
                <a:srgbClr val="0000FF"/>
              </a:buClr>
              <a:buFont typeface="Wingdings" panose="05000000000000000000" pitchFamily="2" charset="2"/>
              <a:buChar char="ü"/>
            </a:pPr>
            <a:endParaRPr lang="tr-TR" altLang="tr-TR" sz="2400">
              <a:latin typeface="Arial" panose="020B0604020202020204" pitchFamily="34" charset="0"/>
              <a:cs typeface="Arial" panose="020B0604020202020204" pitchFamily="34" charset="0"/>
            </a:endParaRPr>
          </a:p>
          <a:p>
            <a:pPr lvl="1" eaLnBrk="1" hangingPunct="1">
              <a:spcBef>
                <a:spcPct val="0"/>
              </a:spcBef>
              <a:buClr>
                <a:srgbClr val="0000FF"/>
              </a:buClr>
              <a:buFont typeface="Wingdings" panose="05000000000000000000" pitchFamily="2" charset="2"/>
              <a:buNone/>
            </a:pPr>
            <a:endParaRPr lang="tr-TR" altLang="tr-TR" sz="2400">
              <a:latin typeface="Arial" panose="020B0604020202020204" pitchFamily="34" charset="0"/>
              <a:cs typeface="Arial" panose="020B0604020202020204" pitchFamily="34" charset="0"/>
            </a:endParaRPr>
          </a:p>
          <a:p>
            <a:pPr eaLnBrk="1" hangingPunct="1">
              <a:spcBef>
                <a:spcPct val="0"/>
              </a:spcBef>
              <a:buFontTx/>
              <a:buNone/>
            </a:pPr>
            <a:r>
              <a:rPr lang="tr-TR" altLang="tr-TR" sz="2400">
                <a:solidFill>
                  <a:srgbClr val="0000FF"/>
                </a:solidFill>
                <a:latin typeface="Arial" panose="020B0604020202020204" pitchFamily="34" charset="0"/>
                <a:cs typeface="Arial" panose="020B0604020202020204" pitchFamily="34" charset="0"/>
              </a:rPr>
              <a:t>*</a:t>
            </a:r>
            <a:r>
              <a:rPr lang="tr-TR" altLang="tr-TR" sz="2400">
                <a:latin typeface="Arial" panose="020B0604020202020204" pitchFamily="34" charset="0"/>
                <a:cs typeface="Arial" panose="020B0604020202020204" pitchFamily="34" charset="0"/>
              </a:rPr>
              <a:t> Tezli YL, doktora ve bütünleşik doktora öğrencileri akademik danışmanının onayı ile, tezine destek olması durumunda seçmeli derslerinden birini farklı bir opsiyona ait Seçmeli Biyoteknoloji Dersleri Havuzu’ndan alabilecektir.</a:t>
            </a:r>
          </a:p>
        </p:txBody>
      </p:sp>
      <p:pic>
        <p:nvPicPr>
          <p:cNvPr id="3" name="Resim 2">
            <a:extLst>
              <a:ext uri="{FF2B5EF4-FFF2-40B4-BE49-F238E27FC236}">
                <a16:creationId xmlns:a16="http://schemas.microsoft.com/office/drawing/2014/main" id="{0F1F21BA-7EE5-4C56-9093-D9A36E131B0F}"/>
              </a:ext>
            </a:extLst>
          </p:cNvPr>
          <p:cNvPicPr>
            <a:picLocks noChangeAspect="1"/>
          </p:cNvPicPr>
          <p:nvPr/>
        </p:nvPicPr>
        <p:blipFill>
          <a:blip r:embed="rId6"/>
          <a:stretch>
            <a:fillRect/>
          </a:stretch>
        </p:blipFill>
        <p:spPr>
          <a:xfrm>
            <a:off x="3959425" y="1679079"/>
            <a:ext cx="9872663" cy="2600325"/>
          </a:xfrm>
          <a:prstGeom prst="rect">
            <a:avLst/>
          </a:prstGeom>
        </p:spPr>
      </p:pic>
      <p:pic>
        <p:nvPicPr>
          <p:cNvPr id="4" name="Resim 3">
            <a:extLst>
              <a:ext uri="{FF2B5EF4-FFF2-40B4-BE49-F238E27FC236}">
                <a16:creationId xmlns:a16="http://schemas.microsoft.com/office/drawing/2014/main" id="{A95C8913-ED60-4F57-8D63-2B2D392DE323}"/>
              </a:ext>
            </a:extLst>
          </p:cNvPr>
          <p:cNvPicPr>
            <a:picLocks noChangeAspect="1"/>
          </p:cNvPicPr>
          <p:nvPr/>
        </p:nvPicPr>
        <p:blipFill>
          <a:blip r:embed="rId7"/>
          <a:stretch>
            <a:fillRect/>
          </a:stretch>
        </p:blipFill>
        <p:spPr>
          <a:xfrm>
            <a:off x="3959425" y="2119164"/>
            <a:ext cx="9901238" cy="4772025"/>
          </a:xfrm>
          <a:prstGeom prst="rect">
            <a:avLst/>
          </a:prstGeom>
        </p:spPr>
      </p:pic>
      <p:pic>
        <p:nvPicPr>
          <p:cNvPr id="5" name="Resim 4">
            <a:extLst>
              <a:ext uri="{FF2B5EF4-FFF2-40B4-BE49-F238E27FC236}">
                <a16:creationId xmlns:a16="http://schemas.microsoft.com/office/drawing/2014/main" id="{9FFFFD19-8823-44FC-B5D4-6477485648A8}"/>
              </a:ext>
            </a:extLst>
          </p:cNvPr>
          <p:cNvPicPr>
            <a:picLocks noChangeAspect="1"/>
          </p:cNvPicPr>
          <p:nvPr/>
        </p:nvPicPr>
        <p:blipFill>
          <a:blip r:embed="rId8"/>
          <a:stretch>
            <a:fillRect/>
          </a:stretch>
        </p:blipFill>
        <p:spPr>
          <a:xfrm>
            <a:off x="3959425" y="2551212"/>
            <a:ext cx="9872663" cy="3000375"/>
          </a:xfrm>
          <a:prstGeom prst="rect">
            <a:avLst/>
          </a:prstGeom>
        </p:spPr>
      </p:pic>
      <p:grpSp>
        <p:nvGrpSpPr>
          <p:cNvPr id="9" name="Grup 8">
            <a:extLst>
              <a:ext uri="{FF2B5EF4-FFF2-40B4-BE49-F238E27FC236}">
                <a16:creationId xmlns:a16="http://schemas.microsoft.com/office/drawing/2014/main" id="{9757C6E6-C020-4EC8-AD63-091272338253}"/>
              </a:ext>
            </a:extLst>
          </p:cNvPr>
          <p:cNvGrpSpPr/>
          <p:nvPr/>
        </p:nvGrpSpPr>
        <p:grpSpPr>
          <a:xfrm>
            <a:off x="3912723" y="3091272"/>
            <a:ext cx="9875793" cy="5599509"/>
            <a:chOff x="1117012" y="3394869"/>
            <a:chExt cx="6583862" cy="3733006"/>
          </a:xfrm>
        </p:grpSpPr>
        <p:pic>
          <p:nvPicPr>
            <p:cNvPr id="6" name="Resim 5">
              <a:extLst>
                <a:ext uri="{FF2B5EF4-FFF2-40B4-BE49-F238E27FC236}">
                  <a16:creationId xmlns:a16="http://schemas.microsoft.com/office/drawing/2014/main" id="{0269DC5D-C3D9-4150-B8CB-F914525230A2}"/>
                </a:ext>
              </a:extLst>
            </p:cNvPr>
            <p:cNvPicPr>
              <a:picLocks noChangeAspect="1"/>
            </p:cNvPicPr>
            <p:nvPr/>
          </p:nvPicPr>
          <p:blipFill>
            <a:blip r:embed="rId9"/>
            <a:stretch>
              <a:fillRect/>
            </a:stretch>
          </p:blipFill>
          <p:spPr>
            <a:xfrm>
              <a:off x="1117012" y="3394869"/>
              <a:ext cx="6572250" cy="3181350"/>
            </a:xfrm>
            <a:prstGeom prst="rect">
              <a:avLst/>
            </a:prstGeom>
          </p:spPr>
        </p:pic>
        <p:pic>
          <p:nvPicPr>
            <p:cNvPr id="8" name="Resim 7">
              <a:extLst>
                <a:ext uri="{FF2B5EF4-FFF2-40B4-BE49-F238E27FC236}">
                  <a16:creationId xmlns:a16="http://schemas.microsoft.com/office/drawing/2014/main" id="{9B1FE741-ABCF-4F40-B48E-F9EB7C1BA268}"/>
                </a:ext>
              </a:extLst>
            </p:cNvPr>
            <p:cNvPicPr>
              <a:picLocks noChangeAspect="1"/>
            </p:cNvPicPr>
            <p:nvPr/>
          </p:nvPicPr>
          <p:blipFill>
            <a:blip r:embed="rId10"/>
            <a:stretch>
              <a:fillRect/>
            </a:stretch>
          </p:blipFill>
          <p:spPr>
            <a:xfrm>
              <a:off x="1128624" y="6518275"/>
              <a:ext cx="6572250" cy="609600"/>
            </a:xfrm>
            <a:prstGeom prst="rect">
              <a:avLst/>
            </a:prstGeom>
          </p:spPr>
        </p:pic>
      </p:grpSp>
      <p:pic>
        <p:nvPicPr>
          <p:cNvPr id="10" name="Resim 9">
            <a:extLst>
              <a:ext uri="{FF2B5EF4-FFF2-40B4-BE49-F238E27FC236}">
                <a16:creationId xmlns:a16="http://schemas.microsoft.com/office/drawing/2014/main" id="{E6D75A6D-28A3-4111-8AD6-EDB322C7D05A}"/>
              </a:ext>
            </a:extLst>
          </p:cNvPr>
          <p:cNvPicPr>
            <a:picLocks noChangeAspect="1"/>
          </p:cNvPicPr>
          <p:nvPr/>
        </p:nvPicPr>
        <p:blipFill>
          <a:blip r:embed="rId11"/>
          <a:stretch>
            <a:fillRect/>
          </a:stretch>
        </p:blipFill>
        <p:spPr>
          <a:xfrm>
            <a:off x="3980856" y="4015588"/>
            <a:ext cx="9829800" cy="4914900"/>
          </a:xfrm>
          <a:prstGeom prst="rect">
            <a:avLst/>
          </a:prstGeom>
        </p:spPr>
      </p:pic>
      <p:pic>
        <p:nvPicPr>
          <p:cNvPr id="11" name="Resim 10">
            <a:extLst>
              <a:ext uri="{FF2B5EF4-FFF2-40B4-BE49-F238E27FC236}">
                <a16:creationId xmlns:a16="http://schemas.microsoft.com/office/drawing/2014/main" id="{FC601AA0-5FFC-45D2-81DD-724C90CC2C7A}"/>
              </a:ext>
            </a:extLst>
          </p:cNvPr>
          <p:cNvPicPr>
            <a:picLocks noChangeAspect="1"/>
          </p:cNvPicPr>
          <p:nvPr/>
        </p:nvPicPr>
        <p:blipFill>
          <a:blip r:embed="rId12"/>
          <a:stretch>
            <a:fillRect/>
          </a:stretch>
        </p:blipFill>
        <p:spPr>
          <a:xfrm>
            <a:off x="4019385" y="4762257"/>
            <a:ext cx="9844088" cy="4029075"/>
          </a:xfrm>
          <a:prstGeom prst="rect">
            <a:avLst/>
          </a:prstGeom>
        </p:spPr>
      </p:pic>
    </p:spTree>
    <p:extLst>
      <p:ext uri="{BB962C8B-B14F-4D97-AF65-F5344CB8AC3E}">
        <p14:creationId xmlns:p14="http://schemas.microsoft.com/office/powerpoint/2010/main" val="2069565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3" presetClass="entr" presetSubtype="10" fill="hold" nodeType="with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animEffect transition="in" filter="blinds(horizontal)">
                                      <p:cBhvr>
                                        <p:cTn id="13" dur="500"/>
                                        <p:tgtEl>
                                          <p:spTgt spid="19">
                                            <p:txEl>
                                              <p:pRg st="0" end="0"/>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Effect transition="in" filter="blinds(horizontal)">
                                      <p:cBhvr>
                                        <p:cTn id="20" dur="500"/>
                                        <p:tgtEl>
                                          <p:spTgt spid="19">
                                            <p:txEl>
                                              <p:pRg st="1" end="1"/>
                                            </p:txEl>
                                          </p:spTgt>
                                        </p:tgtEl>
                                      </p:cBhvr>
                                    </p:animEffect>
                                  </p:childTnLst>
                                </p:cTn>
                              </p:par>
                              <p:par>
                                <p:cTn id="21" presetID="1" presetClass="exit" presetSubtype="0" fill="hold"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Effect transition="in" filter="blinds(horizontal)">
                                      <p:cBhvr>
                                        <p:cTn id="29" dur="500"/>
                                        <p:tgtEl>
                                          <p:spTgt spid="19">
                                            <p:txEl>
                                              <p:pRg st="2" end="2"/>
                                            </p:txEl>
                                          </p:spTgt>
                                        </p:tgtEl>
                                      </p:cBhvr>
                                    </p:animEffect>
                                  </p:childTnLst>
                                </p:cTn>
                              </p:par>
                              <p:par>
                                <p:cTn id="30" presetID="1" presetClass="exit" presetSubtype="0" fill="hold" nodeType="withEffect">
                                  <p:stCondLst>
                                    <p:cond delay="0"/>
                                  </p:stCondLst>
                                  <p:childTnLst>
                                    <p:set>
                                      <p:cBhvr>
                                        <p:cTn id="31" dur="1" fill="hold">
                                          <p:stCondLst>
                                            <p:cond delay="0"/>
                                          </p:stCondLst>
                                        </p:cTn>
                                        <p:tgtEl>
                                          <p:spTgt spid="4"/>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9">
                                            <p:txEl>
                                              <p:pRg st="3" end="3"/>
                                            </p:txEl>
                                          </p:spTgt>
                                        </p:tgtEl>
                                        <p:attrNameLst>
                                          <p:attrName>style.visibility</p:attrName>
                                        </p:attrNameLst>
                                      </p:cBhvr>
                                      <p:to>
                                        <p:strVal val="visible"/>
                                      </p:to>
                                    </p:set>
                                    <p:animEffect transition="in" filter="blinds(horizontal)">
                                      <p:cBhvr>
                                        <p:cTn id="38" dur="500"/>
                                        <p:tgtEl>
                                          <p:spTgt spid="19">
                                            <p:txEl>
                                              <p:pRg st="3" end="3"/>
                                            </p:txEl>
                                          </p:spTgt>
                                        </p:tgtEl>
                                      </p:cBhvr>
                                    </p:animEffect>
                                  </p:childTnLst>
                                </p:cTn>
                              </p:par>
                              <p:par>
                                <p:cTn id="39" presetID="1" presetClass="exit" presetSubtype="0" fill="hold"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3" presetClass="entr" presetSubtype="10" fill="hold" nodeType="withEffect">
                                  <p:stCondLst>
                                    <p:cond delay="0"/>
                                  </p:stCondLst>
                                  <p:childTnLst>
                                    <p:set>
                                      <p:cBhvr>
                                        <p:cTn id="42" dur="1" fill="hold">
                                          <p:stCondLst>
                                            <p:cond delay="0"/>
                                          </p:stCondLst>
                                        </p:cTn>
                                        <p:tgtEl>
                                          <p:spTgt spid="19">
                                            <p:txEl>
                                              <p:pRg st="4" end="4"/>
                                            </p:txEl>
                                          </p:spTgt>
                                        </p:tgtEl>
                                        <p:attrNameLst>
                                          <p:attrName>style.visibility</p:attrName>
                                        </p:attrNameLst>
                                      </p:cBhvr>
                                      <p:to>
                                        <p:strVal val="visible"/>
                                      </p:to>
                                    </p:set>
                                    <p:animEffect transition="in" filter="blinds(horizontal)">
                                      <p:cBhvr>
                                        <p:cTn id="43" dur="500"/>
                                        <p:tgtEl>
                                          <p:spTgt spid="19">
                                            <p:txEl>
                                              <p:pRg st="4" end="4"/>
                                            </p:txEl>
                                          </p:spTgt>
                                        </p:tgtEl>
                                      </p:cBhvr>
                                    </p:animEffect>
                                  </p:childTnLst>
                                </p:cTn>
                              </p:par>
                              <p:par>
                                <p:cTn id="44" presetID="1"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19">
                                            <p:txEl>
                                              <p:pRg st="5" end="5"/>
                                            </p:txEl>
                                          </p:spTgt>
                                        </p:tgtEl>
                                        <p:attrNameLst>
                                          <p:attrName>style.visibility</p:attrName>
                                        </p:attrNameLst>
                                      </p:cBhvr>
                                      <p:to>
                                        <p:strVal val="visible"/>
                                      </p:to>
                                    </p:set>
                                    <p:animEffect transition="in" filter="blinds(horizontal)">
                                      <p:cBhvr>
                                        <p:cTn id="50" dur="500"/>
                                        <p:tgtEl>
                                          <p:spTgt spid="19">
                                            <p:txEl>
                                              <p:pRg st="5" end="5"/>
                                            </p:txEl>
                                          </p:spTgt>
                                        </p:tgtEl>
                                      </p:cBhvr>
                                    </p:animEffect>
                                  </p:childTnLst>
                                </p:cTn>
                              </p:par>
                              <p:par>
                                <p:cTn id="51" presetID="1" presetClass="exit" presetSubtype="0" fill="hold" nodeType="with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19">
                                            <p:txEl>
                                              <p:pRg st="6" end="6"/>
                                            </p:txEl>
                                          </p:spTgt>
                                        </p:tgtEl>
                                        <p:attrNameLst>
                                          <p:attrName>style.visibility</p:attrName>
                                        </p:attrNameLst>
                                      </p:cBhvr>
                                      <p:to>
                                        <p:strVal val="visible"/>
                                      </p:to>
                                    </p:set>
                                    <p:animEffect transition="in" filter="blinds(horizontal)">
                                      <p:cBhvr>
                                        <p:cTn id="59" dur="500"/>
                                        <p:tgtEl>
                                          <p:spTgt spid="19">
                                            <p:txEl>
                                              <p:pRg st="6" end="6"/>
                                            </p:txEl>
                                          </p:spTgt>
                                        </p:tgtEl>
                                      </p:cBhvr>
                                    </p:animEffect>
                                  </p:childTnLst>
                                </p:cTn>
                              </p:par>
                              <p:par>
                                <p:cTn id="60" presetID="1" presetClass="exit" presetSubtype="0" fill="hold" nodeType="withEffect">
                                  <p:stCondLst>
                                    <p:cond delay="0"/>
                                  </p:stCondLst>
                                  <p:childTnLst>
                                    <p:set>
                                      <p:cBhvr>
                                        <p:cTn id="61" dur="1" fill="hold">
                                          <p:stCondLst>
                                            <p:cond delay="0"/>
                                          </p:stCondLst>
                                        </p:cTn>
                                        <p:tgtEl>
                                          <p:spTgt spid="10"/>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11"/>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9">
                                            <p:txEl>
                                              <p:pRg st="9" end="9"/>
                                            </p:txEl>
                                          </p:spTgt>
                                        </p:tgtEl>
                                        <p:attrNameLst>
                                          <p:attrName>style.visibility</p:attrName>
                                        </p:attrNameLst>
                                      </p:cBhvr>
                                      <p:to>
                                        <p:strVal val="visible"/>
                                      </p:to>
                                    </p:set>
                                    <p:animEffect transition="in" filter="blinds(horizontal)">
                                      <p:cBhvr>
                                        <p:cTn id="72" dur="500"/>
                                        <p:tgtEl>
                                          <p:spTgt spid="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56" name="Picture 4" descr="bıiyotek-1.JPG">
            <a:extLst>
              <a:ext uri="{FF2B5EF4-FFF2-40B4-BE49-F238E27FC236}">
                <a16:creationId xmlns:a16="http://schemas.microsoft.com/office/drawing/2014/main" id="{22640E3A-930D-4038-9ED0-11113E4CB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9782" y="8351045"/>
            <a:ext cx="2512218" cy="19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Metin kutusu 2">
            <a:extLst>
              <a:ext uri="{FF2B5EF4-FFF2-40B4-BE49-F238E27FC236}">
                <a16:creationId xmlns:a16="http://schemas.microsoft.com/office/drawing/2014/main" id="{48D302B9-A2B5-4AAD-801A-7B1628576542}"/>
              </a:ext>
            </a:extLst>
          </p:cNvPr>
          <p:cNvSpPr txBox="1">
            <a:spLocks noChangeArrowheads="1"/>
          </p:cNvSpPr>
          <p:nvPr/>
        </p:nvSpPr>
        <p:spPr bwMode="auto">
          <a:xfrm>
            <a:off x="3419476" y="1147763"/>
            <a:ext cx="11989595" cy="798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Herhangi bir havuza yeni bir ders eklenmesi talebi en geç akademik takvimde ilgili dönemde ders kayıtları için belirtilen son günden 1 hafta önceye kadar yapılırsa ders kayıtları bitmeden talep enstitü kurulumuzca değerlendirilir ve sonuca bağlanır.</a:t>
            </a:r>
          </a:p>
          <a:p>
            <a:pPr eaLnBrk="1" hangingPunct="1">
              <a:spcBef>
                <a:spcPct val="0"/>
              </a:spcBef>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a:p>
            <a:pPr eaLnBrk="1" hangingPunct="1">
              <a:spcBef>
                <a:spcPct val="0"/>
              </a:spcBef>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Bu tarihten sonra yapılacak geç başvuruların ders kayıtları bitmeden neticelendirilmesi mümkün olmayacaktır. Böyle bir durumda öğrencilerimiz bu dersleri yine de alabilirler fakat bu derslerin talep edilen veya herhangi başka bir havuza ekleneceğinin garantisi yoktur.</a:t>
            </a:r>
          </a:p>
          <a:p>
            <a:pPr eaLnBrk="1" hangingPunct="1">
              <a:spcBef>
                <a:spcPct val="0"/>
              </a:spcBef>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a:p>
            <a:pPr eaLnBrk="1" hangingPunct="1">
              <a:spcBef>
                <a:spcPct val="0"/>
              </a:spcBef>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Herhangi bir havuzumuzda yer almayan dersi öğrencilerimiz ancak fazladan alabilirler ve böyle bir ders mezuniyet yükümlülüklerine sayılmaz.</a:t>
            </a:r>
          </a:p>
          <a:p>
            <a:pPr eaLnBrk="1" hangingPunct="1">
              <a:spcBef>
                <a:spcPct val="0"/>
              </a:spcBef>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a:p>
            <a:pPr eaLnBrk="1" hangingPunct="1">
              <a:spcBef>
                <a:spcPct val="0"/>
              </a:spcBef>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Havuzlara yeni ders ekleme başvurusu danışman hocalar tarafından Biyoteknoloji Anabilim Dalı Başkanlığı’na yapılır.</a:t>
            </a:r>
          </a:p>
          <a:p>
            <a:pPr eaLnBrk="1" hangingPunct="1">
              <a:spcBef>
                <a:spcPct val="0"/>
              </a:spcBef>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a:p>
            <a:pPr eaLnBrk="1" hangingPunct="1">
              <a:spcBef>
                <a:spcPct val="0"/>
              </a:spcBef>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Başvuru dilekçesinde talepte bulunan danışmanın bu dersin adı, kodu, içeriği ve hangi havuza neden dersin eklenmesinin önerildiğinin açıkça belirtmesi gerekir.</a:t>
            </a:r>
          </a:p>
        </p:txBody>
      </p:sp>
      <p:sp>
        <p:nvSpPr>
          <p:cNvPr id="22536" name="Dikdörtgen 7">
            <a:extLst>
              <a:ext uri="{FF2B5EF4-FFF2-40B4-BE49-F238E27FC236}">
                <a16:creationId xmlns:a16="http://schemas.microsoft.com/office/drawing/2014/main" id="{386A29EE-CD65-4E56-A141-698498100F44}"/>
              </a:ext>
            </a:extLst>
          </p:cNvPr>
          <p:cNvSpPr>
            <a:spLocks noChangeArrowheads="1"/>
          </p:cNvSpPr>
          <p:nvPr/>
        </p:nvSpPr>
        <p:spPr bwMode="auto">
          <a:xfrm>
            <a:off x="5687617" y="607220"/>
            <a:ext cx="6587729" cy="50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41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7000"/>
              </a:lnSpc>
              <a:spcBef>
                <a:spcPct val="0"/>
              </a:spcBef>
              <a:buFontTx/>
              <a:buNone/>
            </a:pPr>
            <a:r>
              <a:rPr lang="tr-TR" altLang="tr-TR" sz="2700">
                <a:solidFill>
                  <a:srgbClr val="0070C0"/>
                </a:solidFill>
                <a:latin typeface="Arial" panose="020B0604020202020204" pitchFamily="34" charset="0"/>
                <a:cs typeface="Arial" panose="020B0604020202020204" pitchFamily="34" charset="0"/>
              </a:rPr>
              <a:t>Ders Havuzlarına Yeni Ders Eklenmesi</a:t>
            </a:r>
            <a:endParaRPr lang="tr-TR" altLang="tr-TR" sz="2700">
              <a:solidFill>
                <a:srgbClr val="0070C0"/>
              </a:solidFill>
              <a:latin typeface="Arial" panose="020B0604020202020204" pitchFamily="34" charset="0"/>
              <a:cs typeface="Times New Roman" panose="02020603050405020304" pitchFamily="18" charset="0"/>
            </a:endParaRPr>
          </a:p>
        </p:txBody>
      </p:sp>
      <p:sp>
        <p:nvSpPr>
          <p:cNvPr id="22557" name="Metin kutusu 1">
            <a:extLst>
              <a:ext uri="{FF2B5EF4-FFF2-40B4-BE49-F238E27FC236}">
                <a16:creationId xmlns:a16="http://schemas.microsoft.com/office/drawing/2014/main" id="{8DDB5C46-982E-44DB-9BC8-30A344104A11}"/>
              </a:ext>
            </a:extLst>
          </p:cNvPr>
          <p:cNvSpPr txBox="1">
            <a:spLocks noChangeArrowheads="1"/>
          </p:cNvSpPr>
          <p:nvPr/>
        </p:nvSpPr>
        <p:spPr bwMode="auto">
          <a:xfrm>
            <a:off x="12189620" y="9679783"/>
            <a:ext cx="12845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500">
                <a:solidFill>
                  <a:srgbClr val="0070C0"/>
                </a:solidFill>
                <a:cs typeface="Arial" panose="020B0604020202020204" pitchFamily="34" charset="0"/>
              </a:rPr>
              <a:t>@GTUBiotech</a:t>
            </a:r>
          </a:p>
        </p:txBody>
      </p:sp>
      <p:pic>
        <p:nvPicPr>
          <p:cNvPr id="22558" name="Picture 2" descr="facebook ile ilgili görsel sonucu">
            <a:extLst>
              <a:ext uri="{FF2B5EF4-FFF2-40B4-BE49-F238E27FC236}">
                <a16:creationId xmlns:a16="http://schemas.microsoft.com/office/drawing/2014/main" id="{865BAC45-6DBC-4477-9D7F-D60FC74FC7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7813" y="9279732"/>
            <a:ext cx="407195" cy="40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9" name="Picture 6" descr="twitter ile ilgili görsel sonucu">
            <a:extLst>
              <a:ext uri="{FF2B5EF4-FFF2-40B4-BE49-F238E27FC236}">
                <a16:creationId xmlns:a16="http://schemas.microsoft.com/office/drawing/2014/main" id="{E0FD3F82-2D44-4808-8B0C-1BD107C414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89620" y="9217820"/>
            <a:ext cx="5286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18552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4583">
                                            <p:txEl>
                                              <p:pRg st="0" end="0"/>
                                            </p:txEl>
                                          </p:spTgt>
                                        </p:tgtEl>
                                        <p:attrNameLst>
                                          <p:attrName>style.visibility</p:attrName>
                                        </p:attrNameLst>
                                      </p:cBhvr>
                                      <p:to>
                                        <p:strVal val="visible"/>
                                      </p:to>
                                    </p:set>
                                    <p:animEffect transition="in" filter="blinds(horizontal)">
                                      <p:cBhvr>
                                        <p:cTn id="7" dur="500"/>
                                        <p:tgtEl>
                                          <p:spTgt spid="245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83">
                                            <p:txEl>
                                              <p:pRg st="2" end="2"/>
                                            </p:txEl>
                                          </p:spTgt>
                                        </p:tgtEl>
                                        <p:attrNameLst>
                                          <p:attrName>style.visibility</p:attrName>
                                        </p:attrNameLst>
                                      </p:cBhvr>
                                      <p:to>
                                        <p:strVal val="visible"/>
                                      </p:to>
                                    </p:set>
                                    <p:animEffect transition="in" filter="blinds(horizontal)">
                                      <p:cBhvr>
                                        <p:cTn id="12" dur="500"/>
                                        <p:tgtEl>
                                          <p:spTgt spid="245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4583">
                                            <p:txEl>
                                              <p:pRg st="4" end="4"/>
                                            </p:txEl>
                                          </p:spTgt>
                                        </p:tgtEl>
                                        <p:attrNameLst>
                                          <p:attrName>style.visibility</p:attrName>
                                        </p:attrNameLst>
                                      </p:cBhvr>
                                      <p:to>
                                        <p:strVal val="visible"/>
                                      </p:to>
                                    </p:set>
                                    <p:animEffect transition="in" filter="blinds(horizontal)">
                                      <p:cBhvr>
                                        <p:cTn id="17" dur="500"/>
                                        <p:tgtEl>
                                          <p:spTgt spid="2458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4583">
                                            <p:txEl>
                                              <p:pRg st="6" end="6"/>
                                            </p:txEl>
                                          </p:spTgt>
                                        </p:tgtEl>
                                        <p:attrNameLst>
                                          <p:attrName>style.visibility</p:attrName>
                                        </p:attrNameLst>
                                      </p:cBhvr>
                                      <p:to>
                                        <p:strVal val="visible"/>
                                      </p:to>
                                    </p:set>
                                    <p:animEffect transition="in" filter="blinds(horizontal)">
                                      <p:cBhvr>
                                        <p:cTn id="22" dur="500"/>
                                        <p:tgtEl>
                                          <p:spTgt spid="2458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4583">
                                            <p:txEl>
                                              <p:pRg st="8" end="8"/>
                                            </p:txEl>
                                          </p:spTgt>
                                        </p:tgtEl>
                                        <p:attrNameLst>
                                          <p:attrName>style.visibility</p:attrName>
                                        </p:attrNameLst>
                                      </p:cBhvr>
                                      <p:to>
                                        <p:strVal val="visible"/>
                                      </p:to>
                                    </p:set>
                                    <p:animEffect transition="in" filter="blinds(horizontal)">
                                      <p:cBhvr>
                                        <p:cTn id="27" dur="500"/>
                                        <p:tgtEl>
                                          <p:spTgt spid="245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bıiyotek-1.JPG">
            <a:extLst>
              <a:ext uri="{FF2B5EF4-FFF2-40B4-BE49-F238E27FC236}">
                <a16:creationId xmlns:a16="http://schemas.microsoft.com/office/drawing/2014/main" id="{8525659C-0162-45FE-ABC9-DBB74B7E2B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9782" y="8351045"/>
            <a:ext cx="2512218" cy="19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Metin kutusu 1">
            <a:extLst>
              <a:ext uri="{FF2B5EF4-FFF2-40B4-BE49-F238E27FC236}">
                <a16:creationId xmlns:a16="http://schemas.microsoft.com/office/drawing/2014/main" id="{7666E7B7-5C8C-44DA-A12F-4D7564AD9E08}"/>
              </a:ext>
            </a:extLst>
          </p:cNvPr>
          <p:cNvSpPr txBox="1">
            <a:spLocks noChangeArrowheads="1"/>
          </p:cNvSpPr>
          <p:nvPr/>
        </p:nvSpPr>
        <p:spPr bwMode="auto">
          <a:xfrm>
            <a:off x="12189620" y="9679783"/>
            <a:ext cx="12845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500">
                <a:solidFill>
                  <a:srgbClr val="0070C0"/>
                </a:solidFill>
                <a:cs typeface="Arial" panose="020B0604020202020204" pitchFamily="34" charset="0"/>
              </a:rPr>
              <a:t>@GTUBiotech</a:t>
            </a:r>
          </a:p>
        </p:txBody>
      </p:sp>
      <p:pic>
        <p:nvPicPr>
          <p:cNvPr id="23557" name="Picture 2" descr="facebook ile ilgili görsel sonucu">
            <a:extLst>
              <a:ext uri="{FF2B5EF4-FFF2-40B4-BE49-F238E27FC236}">
                <a16:creationId xmlns:a16="http://schemas.microsoft.com/office/drawing/2014/main" id="{EC6D49A3-E129-4462-9EC4-482B92D91E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7813" y="9279732"/>
            <a:ext cx="407195" cy="40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twitter ile ilgili görsel sonucu">
            <a:extLst>
              <a:ext uri="{FF2B5EF4-FFF2-40B4-BE49-F238E27FC236}">
                <a16:creationId xmlns:a16="http://schemas.microsoft.com/office/drawing/2014/main" id="{5DE340CA-40D3-4523-8420-0A0854A713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89620" y="9217820"/>
            <a:ext cx="5286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Metin kutusu 2">
            <a:extLst>
              <a:ext uri="{FF2B5EF4-FFF2-40B4-BE49-F238E27FC236}">
                <a16:creationId xmlns:a16="http://schemas.microsoft.com/office/drawing/2014/main" id="{1C36B7EA-7C95-446B-B123-176C2053B067}"/>
              </a:ext>
            </a:extLst>
          </p:cNvPr>
          <p:cNvSpPr txBox="1">
            <a:spLocks noChangeArrowheads="1"/>
          </p:cNvSpPr>
          <p:nvPr/>
        </p:nvSpPr>
        <p:spPr bwMode="auto">
          <a:xfrm>
            <a:off x="3419476" y="1147763"/>
            <a:ext cx="11989595" cy="4939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2700">
                <a:solidFill>
                  <a:srgbClr val="FF0000"/>
                </a:solidFill>
                <a:latin typeface="Arial" panose="020B0604020202020204" pitchFamily="34" charset="0"/>
                <a:cs typeface="Arial" panose="020B0604020202020204" pitchFamily="34" charset="0"/>
              </a:rPr>
              <a:t>Tezli Yüksek Lisans</a:t>
            </a:r>
          </a:p>
          <a:p>
            <a:pPr eaLnBrk="1" hangingPunct="1">
              <a:spcBef>
                <a:spcPct val="0"/>
              </a:spcBef>
              <a:buClr>
                <a:schemeClr val="hlink"/>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Biyoteknolojide Seminerler-I (BTEC 591)</a:t>
            </a:r>
          </a:p>
          <a:p>
            <a:pPr eaLnBrk="1" hangingPunct="1">
              <a:spcBef>
                <a:spcPct val="0"/>
              </a:spcBef>
              <a:buClr>
                <a:schemeClr val="hlink"/>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Biyoteknolojide Seminerler-II (BTEC 592)</a:t>
            </a:r>
          </a:p>
          <a:p>
            <a:pPr eaLnBrk="1" hangingPunct="1">
              <a:spcBef>
                <a:spcPct val="0"/>
              </a:spcBef>
              <a:buClr>
                <a:schemeClr val="hlink"/>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Bilimsel Araştırma ve Yayın Etiği ve Metodolojisi (BTEC 693)</a:t>
            </a:r>
          </a:p>
          <a:p>
            <a:pPr eaLnBrk="1" hangingPunct="1">
              <a:spcBef>
                <a:spcPct val="0"/>
              </a:spcBef>
              <a:buClr>
                <a:schemeClr val="hlink"/>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Tez çalışması (BTEC 599)</a:t>
            </a:r>
          </a:p>
          <a:p>
            <a:pPr eaLnBrk="1" hangingPunct="1">
              <a:spcBef>
                <a:spcPct val="0"/>
              </a:spcBef>
              <a:buClr>
                <a:schemeClr val="hlink"/>
              </a:buClr>
              <a:buFont typeface="Wingdings" panose="05000000000000000000" pitchFamily="2" charset="2"/>
              <a:buChar char="ü"/>
            </a:pPr>
            <a:endParaRPr lang="tr-TR" altLang="tr-TR" sz="2400">
              <a:latin typeface="Arial" panose="020B0604020202020204" pitchFamily="34" charset="0"/>
              <a:cs typeface="Arial" panose="020B0604020202020204" pitchFamily="34" charset="0"/>
            </a:endParaRPr>
          </a:p>
          <a:p>
            <a:pPr eaLnBrk="1" hangingPunct="1">
              <a:spcBef>
                <a:spcPct val="0"/>
              </a:spcBef>
              <a:buClr>
                <a:schemeClr val="hlink"/>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Seçmeli Zorunlu Biyoteknoloji (min 6 – maks 18 kredi)</a:t>
            </a:r>
          </a:p>
          <a:p>
            <a:pPr eaLnBrk="1" hangingPunct="1">
              <a:spcBef>
                <a:spcPct val="0"/>
              </a:spcBef>
              <a:buClr>
                <a:schemeClr val="hlink"/>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Seçmeli Zorunlu Biyogirişimcilik (min 3 – maks 6 kredi)</a:t>
            </a:r>
          </a:p>
          <a:p>
            <a:pPr eaLnBrk="1" hangingPunct="1">
              <a:spcBef>
                <a:spcPct val="0"/>
              </a:spcBef>
              <a:buClr>
                <a:schemeClr val="hlink"/>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Alan Seçmeli (21 krediyi tamamlayacak şekilde)</a:t>
            </a:r>
          </a:p>
          <a:p>
            <a:pPr lvl="1" eaLnBrk="1" hangingPunct="1">
              <a:spcBef>
                <a:spcPct val="0"/>
              </a:spcBef>
              <a:buClr>
                <a:schemeClr val="hlink"/>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Sağlık Biyoteknolojisi</a:t>
            </a:r>
          </a:p>
          <a:p>
            <a:pPr lvl="1" eaLnBrk="1" hangingPunct="1">
              <a:spcBef>
                <a:spcPct val="0"/>
              </a:spcBef>
              <a:buClr>
                <a:schemeClr val="hlink"/>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Endüstriyel Biyoteknoloji</a:t>
            </a:r>
          </a:p>
          <a:p>
            <a:pPr lvl="1" eaLnBrk="1" hangingPunct="1">
              <a:spcBef>
                <a:spcPct val="0"/>
              </a:spcBef>
              <a:buClr>
                <a:schemeClr val="hlink"/>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Bitki Biyoteknolojisi</a:t>
            </a:r>
          </a:p>
          <a:p>
            <a:pPr eaLnBrk="1" hangingPunct="1">
              <a:spcBef>
                <a:spcPct val="0"/>
              </a:spcBef>
              <a:buFontTx/>
              <a:buNone/>
            </a:pPr>
            <a:endParaRPr lang="tr-TR" altLang="tr-TR" sz="2400">
              <a:latin typeface="Arial" panose="020B0604020202020204" pitchFamily="34" charset="0"/>
              <a:cs typeface="Arial" panose="020B0604020202020204" pitchFamily="34" charset="0"/>
            </a:endParaRPr>
          </a:p>
        </p:txBody>
      </p:sp>
      <p:sp>
        <p:nvSpPr>
          <p:cNvPr id="23560" name="Dikdörtgen 7">
            <a:extLst>
              <a:ext uri="{FF2B5EF4-FFF2-40B4-BE49-F238E27FC236}">
                <a16:creationId xmlns:a16="http://schemas.microsoft.com/office/drawing/2014/main" id="{FCD5D5C3-6F45-419F-AA0F-D9E53991B4B7}"/>
              </a:ext>
            </a:extLst>
          </p:cNvPr>
          <p:cNvSpPr>
            <a:spLocks noChangeArrowheads="1"/>
          </p:cNvSpPr>
          <p:nvPr/>
        </p:nvSpPr>
        <p:spPr bwMode="auto">
          <a:xfrm>
            <a:off x="6226970" y="607220"/>
            <a:ext cx="6048375" cy="50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41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7000"/>
              </a:lnSpc>
              <a:spcBef>
                <a:spcPct val="0"/>
              </a:spcBef>
              <a:buFontTx/>
              <a:buNone/>
            </a:pPr>
            <a:r>
              <a:rPr lang="tr-TR" altLang="tr-TR" sz="2700">
                <a:solidFill>
                  <a:srgbClr val="0070C0"/>
                </a:solidFill>
                <a:latin typeface="Arial" panose="020B0604020202020204" pitchFamily="34" charset="0"/>
                <a:cs typeface="Arial" panose="020B0604020202020204" pitchFamily="34" charset="0"/>
              </a:rPr>
              <a:t>Tezli Yüksek Lisans Dersleri</a:t>
            </a:r>
            <a:endParaRPr lang="tr-TR" altLang="tr-TR" sz="2700">
              <a:solidFill>
                <a:srgbClr val="0070C0"/>
              </a:solidFill>
              <a:latin typeface="Arial" panose="020B0604020202020204" pitchFamily="34" charset="0"/>
              <a:cs typeface="Times New Roman" panose="02020603050405020304" pitchFamily="18" charset="0"/>
            </a:endParaRPr>
          </a:p>
        </p:txBody>
      </p:sp>
      <p:pic>
        <p:nvPicPr>
          <p:cNvPr id="23561" name="Picture 4" descr="tezli.jpg">
            <a:extLst>
              <a:ext uri="{FF2B5EF4-FFF2-40B4-BE49-F238E27FC236}">
                <a16:creationId xmlns:a16="http://schemas.microsoft.com/office/drawing/2014/main" id="{772B1478-A26A-4D49-82E3-AF75245C99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0942" y="6048545"/>
            <a:ext cx="7658099" cy="382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23561"/>
                                        </p:tgtEl>
                                        <p:attrNameLst>
                                          <p:attrName>style.visibility</p:attrName>
                                        </p:attrNameLst>
                                      </p:cBhvr>
                                      <p:to>
                                        <p:strVal val="visible"/>
                                      </p:to>
                                    </p:set>
                                    <p:animEffect transition="in" filter="box(out)">
                                      <p:cBhvr>
                                        <p:cTn id="7" dur="500"/>
                                        <p:tgtEl>
                                          <p:spTgt spid="23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bıiyotek-1.JPG">
            <a:extLst>
              <a:ext uri="{FF2B5EF4-FFF2-40B4-BE49-F238E27FC236}">
                <a16:creationId xmlns:a16="http://schemas.microsoft.com/office/drawing/2014/main" id="{BA44DB41-3459-4480-9D0E-B04D16224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9782" y="8351045"/>
            <a:ext cx="2512218" cy="19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Metin kutusu 1">
            <a:extLst>
              <a:ext uri="{FF2B5EF4-FFF2-40B4-BE49-F238E27FC236}">
                <a16:creationId xmlns:a16="http://schemas.microsoft.com/office/drawing/2014/main" id="{43E9704B-612D-424E-8060-BF96657C3015}"/>
              </a:ext>
            </a:extLst>
          </p:cNvPr>
          <p:cNvSpPr txBox="1">
            <a:spLocks noChangeArrowheads="1"/>
          </p:cNvSpPr>
          <p:nvPr/>
        </p:nvSpPr>
        <p:spPr bwMode="auto">
          <a:xfrm>
            <a:off x="12189620" y="9679783"/>
            <a:ext cx="12845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500">
                <a:solidFill>
                  <a:srgbClr val="0070C0"/>
                </a:solidFill>
                <a:cs typeface="Arial" panose="020B0604020202020204" pitchFamily="34" charset="0"/>
              </a:rPr>
              <a:t>@GTUBiotech</a:t>
            </a:r>
          </a:p>
        </p:txBody>
      </p:sp>
      <p:pic>
        <p:nvPicPr>
          <p:cNvPr id="25605" name="Picture 2" descr="facebook ile ilgili görsel sonucu">
            <a:extLst>
              <a:ext uri="{FF2B5EF4-FFF2-40B4-BE49-F238E27FC236}">
                <a16:creationId xmlns:a16="http://schemas.microsoft.com/office/drawing/2014/main" id="{91AD1ED5-FA07-4CD4-9390-A130E621D0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7813" y="9279732"/>
            <a:ext cx="407195" cy="40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twitter ile ilgili görsel sonucu">
            <a:extLst>
              <a:ext uri="{FF2B5EF4-FFF2-40B4-BE49-F238E27FC236}">
                <a16:creationId xmlns:a16="http://schemas.microsoft.com/office/drawing/2014/main" id="{5EB46FBA-4BAC-43E6-8E02-AEFFC423FC1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89620" y="9217820"/>
            <a:ext cx="5286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Metin kutusu 2">
            <a:extLst>
              <a:ext uri="{FF2B5EF4-FFF2-40B4-BE49-F238E27FC236}">
                <a16:creationId xmlns:a16="http://schemas.microsoft.com/office/drawing/2014/main" id="{207D5985-6C49-4DEE-AD80-8FD4F9524FFA}"/>
              </a:ext>
            </a:extLst>
          </p:cNvPr>
          <p:cNvSpPr txBox="1">
            <a:spLocks noChangeArrowheads="1"/>
          </p:cNvSpPr>
          <p:nvPr/>
        </p:nvSpPr>
        <p:spPr bwMode="auto">
          <a:xfrm>
            <a:off x="3419476" y="1147763"/>
            <a:ext cx="11989595" cy="5309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2700">
                <a:solidFill>
                  <a:srgbClr val="FF0000"/>
                </a:solidFill>
                <a:latin typeface="Arial" panose="020B0604020202020204" pitchFamily="34" charset="0"/>
                <a:cs typeface="Arial" panose="020B0604020202020204" pitchFamily="34" charset="0"/>
              </a:rPr>
              <a:t>Doktora</a:t>
            </a:r>
          </a:p>
          <a:p>
            <a:pPr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Biyoteknolojide Seminerler-I (BTEC 691)</a:t>
            </a:r>
          </a:p>
          <a:p>
            <a:pPr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Biyoteknolojide Seminerler-II (BTEC 692)</a:t>
            </a:r>
          </a:p>
          <a:p>
            <a:pPr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Bilimsel Araştırma ve Yayın Etiği ve Metodolojisi (BTEC 693)</a:t>
            </a:r>
          </a:p>
          <a:p>
            <a:pPr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Tez çalışması (BTEC 699)</a:t>
            </a:r>
          </a:p>
          <a:p>
            <a:pPr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En az 4 adet 600 kodlu kredili ders</a:t>
            </a:r>
          </a:p>
          <a:p>
            <a:pPr eaLnBrk="1" hangingPunct="1">
              <a:spcBef>
                <a:spcPct val="0"/>
              </a:spcBef>
              <a:buClr>
                <a:srgbClr val="0000FF"/>
              </a:buClr>
              <a:buFont typeface="Wingdings" panose="05000000000000000000" pitchFamily="2" charset="2"/>
              <a:buChar char="ü"/>
            </a:pPr>
            <a:endParaRPr lang="tr-TR" altLang="tr-TR" sz="2400">
              <a:latin typeface="Arial" panose="020B0604020202020204" pitchFamily="34" charset="0"/>
              <a:cs typeface="Arial" panose="020B0604020202020204" pitchFamily="34" charset="0"/>
            </a:endParaRPr>
          </a:p>
          <a:p>
            <a:pPr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Seçmeli Zorunlu Biyoteknoloji (min 6 – maks 18 kredi)</a:t>
            </a:r>
          </a:p>
          <a:p>
            <a:pPr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Seçmeli Zorunlu Biyogirişimcilik (min 3 – maks 6 kredi)</a:t>
            </a:r>
          </a:p>
          <a:p>
            <a:pPr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Alan Seçmeli (21 krediyi tamamlayacak şekilde)</a:t>
            </a:r>
          </a:p>
          <a:p>
            <a:pPr lvl="1"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Sağlık Biyoteknolojisi</a:t>
            </a:r>
          </a:p>
          <a:p>
            <a:pPr lvl="1"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Endüstriyel Biyoteknoloji</a:t>
            </a:r>
          </a:p>
          <a:p>
            <a:pPr lvl="1" eaLnBrk="1" hangingPunct="1">
              <a:spcBef>
                <a:spcPct val="0"/>
              </a:spcBef>
              <a:buClr>
                <a:srgbClr val="0000FF"/>
              </a:buClr>
              <a:buFont typeface="Wingdings" panose="05000000000000000000" pitchFamily="2" charset="2"/>
              <a:buChar char="ü"/>
            </a:pPr>
            <a:r>
              <a:rPr lang="tr-TR" altLang="tr-TR" sz="2400">
                <a:latin typeface="Arial" panose="020B0604020202020204" pitchFamily="34" charset="0"/>
                <a:cs typeface="Arial" panose="020B0604020202020204" pitchFamily="34" charset="0"/>
              </a:rPr>
              <a:t>Bitki Biyoteknolojisi</a:t>
            </a:r>
          </a:p>
          <a:p>
            <a:pPr eaLnBrk="1" hangingPunct="1">
              <a:spcBef>
                <a:spcPct val="0"/>
              </a:spcBef>
              <a:buFontTx/>
              <a:buNone/>
            </a:pPr>
            <a:endParaRPr lang="tr-TR" altLang="tr-TR" sz="2400">
              <a:latin typeface="Arial" panose="020B0604020202020204" pitchFamily="34" charset="0"/>
              <a:cs typeface="Arial" panose="020B0604020202020204" pitchFamily="34" charset="0"/>
            </a:endParaRPr>
          </a:p>
        </p:txBody>
      </p:sp>
      <p:sp>
        <p:nvSpPr>
          <p:cNvPr id="25608" name="Dikdörtgen 7">
            <a:extLst>
              <a:ext uri="{FF2B5EF4-FFF2-40B4-BE49-F238E27FC236}">
                <a16:creationId xmlns:a16="http://schemas.microsoft.com/office/drawing/2014/main" id="{51340F3C-9753-4E91-B1A6-0E403B9AD8F3}"/>
              </a:ext>
            </a:extLst>
          </p:cNvPr>
          <p:cNvSpPr>
            <a:spLocks noChangeArrowheads="1"/>
          </p:cNvSpPr>
          <p:nvPr/>
        </p:nvSpPr>
        <p:spPr bwMode="auto">
          <a:xfrm>
            <a:off x="6226970" y="607220"/>
            <a:ext cx="6048375" cy="50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41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7000"/>
              </a:lnSpc>
              <a:spcBef>
                <a:spcPct val="0"/>
              </a:spcBef>
              <a:buFontTx/>
              <a:buNone/>
            </a:pPr>
            <a:r>
              <a:rPr lang="tr-TR" altLang="tr-TR" sz="2700">
                <a:solidFill>
                  <a:srgbClr val="0070C0"/>
                </a:solidFill>
                <a:latin typeface="Arial" panose="020B0604020202020204" pitchFamily="34" charset="0"/>
                <a:cs typeface="Arial" panose="020B0604020202020204" pitchFamily="34" charset="0"/>
              </a:rPr>
              <a:t>Doktora Dersleri</a:t>
            </a:r>
            <a:endParaRPr lang="tr-TR" altLang="tr-TR" sz="2700">
              <a:solidFill>
                <a:srgbClr val="0070C0"/>
              </a:solidFill>
              <a:latin typeface="Arial" panose="020B0604020202020204" pitchFamily="34" charset="0"/>
              <a:cs typeface="Times New Roman" panose="02020603050405020304" pitchFamily="18" charset="0"/>
            </a:endParaRPr>
          </a:p>
        </p:txBody>
      </p:sp>
      <p:pic>
        <p:nvPicPr>
          <p:cNvPr id="16393" name="Picture 7" descr="doktora.jpg">
            <a:extLst>
              <a:ext uri="{FF2B5EF4-FFF2-40B4-BE49-F238E27FC236}">
                <a16:creationId xmlns:a16="http://schemas.microsoft.com/office/drawing/2014/main" id="{28C854D5-9AB2-4C2C-9219-B9DC1ECAD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6374420"/>
            <a:ext cx="7043217" cy="352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16393"/>
                                        </p:tgtEl>
                                        <p:attrNameLst>
                                          <p:attrName>style.visibility</p:attrName>
                                        </p:attrNameLst>
                                      </p:cBhvr>
                                      <p:to>
                                        <p:strVal val="visible"/>
                                      </p:to>
                                    </p:set>
                                    <p:animEffect transition="in" filter="box(out)">
                                      <p:cBhvr>
                                        <p:cTn id="7" dur="500"/>
                                        <p:tgtEl>
                                          <p:spTgt spid="16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bıiyotek-1.JPG">
            <a:extLst>
              <a:ext uri="{FF2B5EF4-FFF2-40B4-BE49-F238E27FC236}">
                <a16:creationId xmlns:a16="http://schemas.microsoft.com/office/drawing/2014/main" id="{76A3D804-D3E2-4550-B9D7-6B983F19F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9782" y="8351045"/>
            <a:ext cx="2512218" cy="19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Metin kutusu 1">
            <a:extLst>
              <a:ext uri="{FF2B5EF4-FFF2-40B4-BE49-F238E27FC236}">
                <a16:creationId xmlns:a16="http://schemas.microsoft.com/office/drawing/2014/main" id="{1B3F7C4D-B7CC-48D4-B872-13F3376DB804}"/>
              </a:ext>
            </a:extLst>
          </p:cNvPr>
          <p:cNvSpPr txBox="1">
            <a:spLocks noChangeArrowheads="1"/>
          </p:cNvSpPr>
          <p:nvPr/>
        </p:nvSpPr>
        <p:spPr bwMode="auto">
          <a:xfrm>
            <a:off x="12189620" y="9679783"/>
            <a:ext cx="12845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500">
                <a:solidFill>
                  <a:srgbClr val="0070C0"/>
                </a:solidFill>
                <a:cs typeface="Arial" panose="020B0604020202020204" pitchFamily="34" charset="0"/>
              </a:rPr>
              <a:t>@GTUBiotech</a:t>
            </a:r>
          </a:p>
        </p:txBody>
      </p:sp>
      <p:pic>
        <p:nvPicPr>
          <p:cNvPr id="27653" name="Picture 2" descr="facebook ile ilgili görsel sonucu">
            <a:extLst>
              <a:ext uri="{FF2B5EF4-FFF2-40B4-BE49-F238E27FC236}">
                <a16:creationId xmlns:a16="http://schemas.microsoft.com/office/drawing/2014/main" id="{84406EEE-73D6-460D-B5F2-C203140A3C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7813" y="9272588"/>
            <a:ext cx="407195" cy="40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twitter ile ilgili görsel sonucu">
            <a:extLst>
              <a:ext uri="{FF2B5EF4-FFF2-40B4-BE49-F238E27FC236}">
                <a16:creationId xmlns:a16="http://schemas.microsoft.com/office/drawing/2014/main" id="{2052B674-48D8-4A12-BE24-0AE163981B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89620" y="9217820"/>
            <a:ext cx="5286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Dikdörtgen 7">
            <a:extLst>
              <a:ext uri="{FF2B5EF4-FFF2-40B4-BE49-F238E27FC236}">
                <a16:creationId xmlns:a16="http://schemas.microsoft.com/office/drawing/2014/main" id="{B650E608-4541-4EC4-9FA8-AEA57DE75A96}"/>
              </a:ext>
            </a:extLst>
          </p:cNvPr>
          <p:cNvSpPr>
            <a:spLocks noChangeArrowheads="1"/>
          </p:cNvSpPr>
          <p:nvPr/>
        </p:nvSpPr>
        <p:spPr bwMode="auto">
          <a:xfrm>
            <a:off x="6226970" y="607220"/>
            <a:ext cx="6048375" cy="50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41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7000"/>
              </a:lnSpc>
              <a:spcBef>
                <a:spcPct val="0"/>
              </a:spcBef>
              <a:buFontTx/>
              <a:buNone/>
            </a:pPr>
            <a:r>
              <a:rPr lang="tr-TR" altLang="tr-TR" sz="2700">
                <a:solidFill>
                  <a:srgbClr val="0070C0"/>
                </a:solidFill>
                <a:latin typeface="Arial" panose="020B0604020202020204" pitchFamily="34" charset="0"/>
                <a:cs typeface="Arial" panose="020B0604020202020204" pitchFamily="34" charset="0"/>
              </a:rPr>
              <a:t>Ders Takip Çizelgesi</a:t>
            </a:r>
            <a:endParaRPr lang="tr-TR" altLang="tr-TR" sz="2700">
              <a:solidFill>
                <a:srgbClr val="0070C0"/>
              </a:solidFill>
              <a:latin typeface="Arial" panose="020B0604020202020204" pitchFamily="34" charset="0"/>
              <a:cs typeface="Times New Roman" panose="02020603050405020304" pitchFamily="18" charset="0"/>
            </a:endParaRPr>
          </a:p>
        </p:txBody>
      </p:sp>
      <p:pic>
        <p:nvPicPr>
          <p:cNvPr id="6" name="Resim 5">
            <a:extLst>
              <a:ext uri="{FF2B5EF4-FFF2-40B4-BE49-F238E27FC236}">
                <a16:creationId xmlns:a16="http://schemas.microsoft.com/office/drawing/2014/main" id="{E6A91E30-40DF-48AB-8B15-4D861C94A7DD}"/>
              </a:ext>
            </a:extLst>
          </p:cNvPr>
          <p:cNvPicPr>
            <a:picLocks noChangeAspect="1"/>
          </p:cNvPicPr>
          <p:nvPr/>
        </p:nvPicPr>
        <p:blipFill>
          <a:blip r:embed="rId5"/>
          <a:stretch>
            <a:fillRect/>
          </a:stretch>
        </p:blipFill>
        <p:spPr>
          <a:xfrm>
            <a:off x="2286000" y="1224431"/>
            <a:ext cx="13716000" cy="3832088"/>
          </a:xfrm>
          <a:prstGeom prst="rect">
            <a:avLst/>
          </a:prstGeom>
        </p:spPr>
      </p:pic>
      <p:grpSp>
        <p:nvGrpSpPr>
          <p:cNvPr id="8" name="Group 7"/>
          <p:cNvGrpSpPr/>
          <p:nvPr/>
        </p:nvGrpSpPr>
        <p:grpSpPr>
          <a:xfrm>
            <a:off x="10277787" y="1018665"/>
            <a:ext cx="7486025" cy="8642896"/>
            <a:chOff x="4302606" y="550151"/>
            <a:chExt cx="8290058" cy="9680917"/>
          </a:xfrm>
        </p:grpSpPr>
        <p:pic>
          <p:nvPicPr>
            <p:cNvPr id="3" name="Picture 2"/>
            <p:cNvPicPr>
              <a:picLocks noChangeAspect="1"/>
            </p:cNvPicPr>
            <p:nvPr/>
          </p:nvPicPr>
          <p:blipFill>
            <a:blip r:embed="rId6"/>
            <a:stretch>
              <a:fillRect/>
            </a:stretch>
          </p:blipFill>
          <p:spPr>
            <a:xfrm>
              <a:off x="4364093" y="550151"/>
              <a:ext cx="8228571" cy="5000000"/>
            </a:xfrm>
            <a:prstGeom prst="rect">
              <a:avLst/>
            </a:prstGeom>
          </p:spPr>
        </p:pic>
        <p:pic>
          <p:nvPicPr>
            <p:cNvPr id="7" name="Picture 6"/>
            <p:cNvPicPr>
              <a:picLocks noChangeAspect="1"/>
            </p:cNvPicPr>
            <p:nvPr/>
          </p:nvPicPr>
          <p:blipFill>
            <a:blip r:embed="rId7"/>
            <a:stretch>
              <a:fillRect/>
            </a:stretch>
          </p:blipFill>
          <p:spPr>
            <a:xfrm>
              <a:off x="4302606" y="4686512"/>
              <a:ext cx="8232176" cy="5544556"/>
            </a:xfrm>
            <a:prstGeom prst="rect">
              <a:avLst/>
            </a:prstGeom>
          </p:spPr>
        </p:pic>
      </p:grpSp>
      <p:sp>
        <p:nvSpPr>
          <p:cNvPr id="5" name="Metin kutusu 4">
            <a:extLst>
              <a:ext uri="{FF2B5EF4-FFF2-40B4-BE49-F238E27FC236}">
                <a16:creationId xmlns:a16="http://schemas.microsoft.com/office/drawing/2014/main" id="{3722E71D-9AB3-48C3-AFE1-9EDBB1CFD55E}"/>
              </a:ext>
            </a:extLst>
          </p:cNvPr>
          <p:cNvSpPr txBox="1"/>
          <p:nvPr/>
        </p:nvSpPr>
        <p:spPr>
          <a:xfrm>
            <a:off x="114300" y="7685782"/>
            <a:ext cx="13716000" cy="461665"/>
          </a:xfrm>
          <a:prstGeom prst="rect">
            <a:avLst/>
          </a:prstGeom>
          <a:noFill/>
        </p:spPr>
        <p:txBody>
          <a:bodyPr wrap="square" rtlCol="0">
            <a:spAutoFit/>
          </a:bodyPr>
          <a:lstStyle/>
          <a:p>
            <a:r>
              <a:rPr lang="tr-TR" sz="2400" dirty="0">
                <a:solidFill>
                  <a:srgbClr val="FF0000"/>
                </a:solidFill>
              </a:rPr>
              <a:t>Her dönem sonunda başarılı olunan dersleri işleyip: </a:t>
            </a:r>
            <a:r>
              <a:rPr lang="tr-TR" sz="2400" dirty="0">
                <a:solidFill>
                  <a:srgbClr val="FF0000"/>
                </a:solidFill>
                <a:hlinkClick r:id="rId8"/>
              </a:rPr>
              <a:t>biotech@gtu.edu.tr</a:t>
            </a:r>
            <a:r>
              <a:rPr lang="tr-TR" sz="2400" dirty="0">
                <a:solidFill>
                  <a:srgbClr val="FF0000"/>
                </a:solidFill>
              </a:rPr>
              <a:t> &amp; </a:t>
            </a:r>
            <a:r>
              <a:rPr lang="tr-TR" sz="2400" dirty="0">
                <a:solidFill>
                  <a:srgbClr val="FF0000"/>
                </a:solidFill>
                <a:hlinkClick r:id="rId9"/>
              </a:rPr>
              <a:t>handemutlu@gtu.edu.tr</a:t>
            </a:r>
            <a:r>
              <a:rPr lang="tr-TR" sz="2400" dirty="0">
                <a:solidFill>
                  <a:srgbClr val="FF0000"/>
                </a:solidFill>
              </a:rPr>
              <a:t> </a:t>
            </a:r>
          </a:p>
        </p:txBody>
      </p:sp>
      <p:grpSp>
        <p:nvGrpSpPr>
          <p:cNvPr id="12" name="Group 11">
            <a:extLst>
              <a:ext uri="{FF2B5EF4-FFF2-40B4-BE49-F238E27FC236}">
                <a16:creationId xmlns:a16="http://schemas.microsoft.com/office/drawing/2014/main" id="{93938774-5A71-19CE-55E5-EC0C8EC60A25}"/>
              </a:ext>
            </a:extLst>
          </p:cNvPr>
          <p:cNvGrpSpPr/>
          <p:nvPr/>
        </p:nvGrpSpPr>
        <p:grpSpPr>
          <a:xfrm>
            <a:off x="1736880" y="3265850"/>
            <a:ext cx="4384520" cy="3832087"/>
            <a:chOff x="3884877" y="2466974"/>
            <a:chExt cx="2800350" cy="2483490"/>
          </a:xfrm>
        </p:grpSpPr>
        <p:pic>
          <p:nvPicPr>
            <p:cNvPr id="13" name="Picture 12">
              <a:extLst>
                <a:ext uri="{FF2B5EF4-FFF2-40B4-BE49-F238E27FC236}">
                  <a16:creationId xmlns:a16="http://schemas.microsoft.com/office/drawing/2014/main" id="{68759F83-B8EF-B72D-A5D6-BF361557FE9E}"/>
                </a:ext>
              </a:extLst>
            </p:cNvPr>
            <p:cNvPicPr>
              <a:picLocks noChangeAspect="1"/>
            </p:cNvPicPr>
            <p:nvPr/>
          </p:nvPicPr>
          <p:blipFill>
            <a:blip r:embed="rId10"/>
            <a:stretch>
              <a:fillRect/>
            </a:stretch>
          </p:blipFill>
          <p:spPr>
            <a:xfrm>
              <a:off x="3914382" y="2466974"/>
              <a:ext cx="2371725" cy="1790700"/>
            </a:xfrm>
            <a:prstGeom prst="rect">
              <a:avLst/>
            </a:prstGeom>
          </p:spPr>
        </p:pic>
        <p:pic>
          <p:nvPicPr>
            <p:cNvPr id="14" name="Picture 13">
              <a:extLst>
                <a:ext uri="{FF2B5EF4-FFF2-40B4-BE49-F238E27FC236}">
                  <a16:creationId xmlns:a16="http://schemas.microsoft.com/office/drawing/2014/main" id="{53970175-848D-DB18-4E61-07A5C46DEE5C}"/>
                </a:ext>
              </a:extLst>
            </p:cNvPr>
            <p:cNvPicPr>
              <a:picLocks noChangeAspect="1"/>
            </p:cNvPicPr>
            <p:nvPr/>
          </p:nvPicPr>
          <p:blipFill>
            <a:blip r:embed="rId11"/>
            <a:stretch>
              <a:fillRect/>
            </a:stretch>
          </p:blipFill>
          <p:spPr>
            <a:xfrm>
              <a:off x="3884877" y="4175127"/>
              <a:ext cx="2800350" cy="390525"/>
            </a:xfrm>
            <a:prstGeom prst="rect">
              <a:avLst/>
            </a:prstGeom>
          </p:spPr>
        </p:pic>
        <p:pic>
          <p:nvPicPr>
            <p:cNvPr id="15" name="Picture 14">
              <a:extLst>
                <a:ext uri="{FF2B5EF4-FFF2-40B4-BE49-F238E27FC236}">
                  <a16:creationId xmlns:a16="http://schemas.microsoft.com/office/drawing/2014/main" id="{DE9E011A-6828-C6BA-2733-966222D58FA2}"/>
                </a:ext>
              </a:extLst>
            </p:cNvPr>
            <p:cNvPicPr>
              <a:picLocks noChangeAspect="1"/>
            </p:cNvPicPr>
            <p:nvPr/>
          </p:nvPicPr>
          <p:blipFill>
            <a:blip r:embed="rId12"/>
            <a:stretch>
              <a:fillRect/>
            </a:stretch>
          </p:blipFill>
          <p:spPr>
            <a:xfrm>
              <a:off x="3989652" y="4421244"/>
              <a:ext cx="2590800" cy="276225"/>
            </a:xfrm>
            <a:prstGeom prst="rect">
              <a:avLst/>
            </a:prstGeom>
          </p:spPr>
        </p:pic>
        <p:pic>
          <p:nvPicPr>
            <p:cNvPr id="16" name="Picture 15">
              <a:extLst>
                <a:ext uri="{FF2B5EF4-FFF2-40B4-BE49-F238E27FC236}">
                  <a16:creationId xmlns:a16="http://schemas.microsoft.com/office/drawing/2014/main" id="{58AE3EFA-FA14-8030-C0BC-A3140A31E7CE}"/>
                </a:ext>
              </a:extLst>
            </p:cNvPr>
            <p:cNvPicPr>
              <a:picLocks noChangeAspect="1"/>
            </p:cNvPicPr>
            <p:nvPr/>
          </p:nvPicPr>
          <p:blipFill>
            <a:blip r:embed="rId13"/>
            <a:stretch>
              <a:fillRect/>
            </a:stretch>
          </p:blipFill>
          <p:spPr>
            <a:xfrm>
              <a:off x="4065852" y="4636139"/>
              <a:ext cx="2438400" cy="314325"/>
            </a:xfrm>
            <a:prstGeom prst="rect">
              <a:avLst/>
            </a:prstGeom>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Effect transition="in" filter="fade">
                                      <p:cBhvr>
                                        <p:cTn id="17" dur="1000"/>
                                        <p:tgtEl>
                                          <p:spTgt spid="5"/>
                                        </p:tgtEl>
                                      </p:cBhvr>
                                    </p:animEffec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3B4CB8-C008-C268-0851-9EE7BDDE84B1}"/>
              </a:ext>
            </a:extLst>
          </p:cNvPr>
          <p:cNvPicPr>
            <a:picLocks noChangeAspect="1"/>
          </p:cNvPicPr>
          <p:nvPr/>
        </p:nvPicPr>
        <p:blipFill>
          <a:blip r:embed="rId2"/>
          <a:stretch>
            <a:fillRect/>
          </a:stretch>
        </p:blipFill>
        <p:spPr>
          <a:xfrm>
            <a:off x="1275557" y="1187065"/>
            <a:ext cx="12214225" cy="7631895"/>
          </a:xfrm>
          <a:prstGeom prst="rect">
            <a:avLst/>
          </a:prstGeom>
        </p:spPr>
      </p:pic>
      <p:pic>
        <p:nvPicPr>
          <p:cNvPr id="28674" name="Picture 4" descr="bıiyotek-1.JPG">
            <a:extLst>
              <a:ext uri="{FF2B5EF4-FFF2-40B4-BE49-F238E27FC236}">
                <a16:creationId xmlns:a16="http://schemas.microsoft.com/office/drawing/2014/main" id="{C38FC9E1-0751-4DCF-86BA-43E92B5DF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9782" y="8351045"/>
            <a:ext cx="2512218" cy="19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Metin kutusu 1">
            <a:extLst>
              <a:ext uri="{FF2B5EF4-FFF2-40B4-BE49-F238E27FC236}">
                <a16:creationId xmlns:a16="http://schemas.microsoft.com/office/drawing/2014/main" id="{0FF7C187-F124-4CDD-B412-47010F4FCC8D}"/>
              </a:ext>
            </a:extLst>
          </p:cNvPr>
          <p:cNvSpPr txBox="1">
            <a:spLocks noChangeArrowheads="1"/>
          </p:cNvSpPr>
          <p:nvPr/>
        </p:nvSpPr>
        <p:spPr bwMode="auto">
          <a:xfrm>
            <a:off x="12189620" y="9679783"/>
            <a:ext cx="12845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500">
                <a:solidFill>
                  <a:srgbClr val="0070C0"/>
                </a:solidFill>
                <a:cs typeface="Arial" panose="020B0604020202020204" pitchFamily="34" charset="0"/>
              </a:rPr>
              <a:t>@GTUBiotech</a:t>
            </a:r>
          </a:p>
        </p:txBody>
      </p:sp>
      <p:pic>
        <p:nvPicPr>
          <p:cNvPr id="28677" name="Picture 2" descr="facebook ile ilgili görsel sonucu">
            <a:extLst>
              <a:ext uri="{FF2B5EF4-FFF2-40B4-BE49-F238E27FC236}">
                <a16:creationId xmlns:a16="http://schemas.microsoft.com/office/drawing/2014/main" id="{86171250-EF5F-4A4A-B1EA-0F6D3EFADA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77813" y="9279732"/>
            <a:ext cx="407195" cy="40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descr="twitter ile ilgili görsel sonucu">
            <a:extLst>
              <a:ext uri="{FF2B5EF4-FFF2-40B4-BE49-F238E27FC236}">
                <a16:creationId xmlns:a16="http://schemas.microsoft.com/office/drawing/2014/main" id="{FD52BF32-705C-4E1E-A264-69FB173D300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89620" y="9217820"/>
            <a:ext cx="5286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Dikdörtgen 7">
            <a:extLst>
              <a:ext uri="{FF2B5EF4-FFF2-40B4-BE49-F238E27FC236}">
                <a16:creationId xmlns:a16="http://schemas.microsoft.com/office/drawing/2014/main" id="{16B394C2-95DD-4564-B091-0CB44B2F4FFE}"/>
              </a:ext>
            </a:extLst>
          </p:cNvPr>
          <p:cNvSpPr>
            <a:spLocks noChangeArrowheads="1"/>
          </p:cNvSpPr>
          <p:nvPr/>
        </p:nvSpPr>
        <p:spPr bwMode="auto">
          <a:xfrm>
            <a:off x="5006580" y="490371"/>
            <a:ext cx="8174830" cy="55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t">
            <a:spAutoFit/>
          </a:bodyPr>
          <a:lstStyle>
            <a:lvl1pPr marL="841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125730" algn="ctr">
              <a:lnSpc>
                <a:spcPct val="107000"/>
              </a:lnSpc>
              <a:spcBef>
                <a:spcPct val="0"/>
              </a:spcBef>
              <a:buNone/>
            </a:pPr>
            <a:r>
              <a:rPr lang="tr-TR" altLang="tr-TR" sz="2700" dirty="0">
                <a:solidFill>
                  <a:srgbClr val="0070C0"/>
                </a:solidFill>
                <a:latin typeface="Arial"/>
                <a:cs typeface="Arial"/>
              </a:rPr>
              <a:t>202</a:t>
            </a:r>
            <a:r>
              <a:rPr lang="en-US" altLang="tr-TR" sz="2700" dirty="0">
                <a:solidFill>
                  <a:srgbClr val="0070C0"/>
                </a:solidFill>
                <a:latin typeface="Arial"/>
                <a:cs typeface="Arial"/>
              </a:rPr>
              <a:t>3</a:t>
            </a:r>
            <a:r>
              <a:rPr lang="tr-TR" altLang="tr-TR" sz="2700" dirty="0">
                <a:solidFill>
                  <a:srgbClr val="0070C0"/>
                </a:solidFill>
                <a:latin typeface="Arial"/>
                <a:cs typeface="Arial"/>
              </a:rPr>
              <a:t>-202</a:t>
            </a:r>
            <a:r>
              <a:rPr lang="en-US" altLang="tr-TR" sz="2700" dirty="0">
                <a:solidFill>
                  <a:srgbClr val="0070C0"/>
                </a:solidFill>
                <a:latin typeface="Arial"/>
                <a:cs typeface="Arial"/>
              </a:rPr>
              <a:t>4</a:t>
            </a:r>
            <a:r>
              <a:rPr lang="tr-TR" altLang="tr-TR" sz="2700" dirty="0">
                <a:solidFill>
                  <a:srgbClr val="0070C0"/>
                </a:solidFill>
                <a:latin typeface="Arial"/>
                <a:cs typeface="Arial"/>
              </a:rPr>
              <a:t> </a:t>
            </a:r>
            <a:r>
              <a:rPr lang="en-US" altLang="tr-TR" sz="2700" dirty="0" err="1">
                <a:solidFill>
                  <a:srgbClr val="0070C0"/>
                </a:solidFill>
                <a:latin typeface="Arial"/>
                <a:cs typeface="Arial"/>
              </a:rPr>
              <a:t>Güz</a:t>
            </a:r>
            <a:r>
              <a:rPr lang="tr-TR" altLang="tr-TR" sz="2700" dirty="0">
                <a:solidFill>
                  <a:srgbClr val="0070C0"/>
                </a:solidFill>
                <a:latin typeface="Arial"/>
                <a:cs typeface="Arial"/>
              </a:rPr>
              <a:t> Dönemi Açılan Dersler</a:t>
            </a:r>
          </a:p>
        </p:txBody>
      </p:sp>
      <p:sp>
        <p:nvSpPr>
          <p:cNvPr id="7" name="Rectangle 6">
            <a:extLst>
              <a:ext uri="{FF2B5EF4-FFF2-40B4-BE49-F238E27FC236}">
                <a16:creationId xmlns:a16="http://schemas.microsoft.com/office/drawing/2014/main" id="{A1C7F9D2-B37D-8429-DF0D-D445B6A7EE1A}"/>
              </a:ext>
            </a:extLst>
          </p:cNvPr>
          <p:cNvSpPr/>
          <p:nvPr/>
        </p:nvSpPr>
        <p:spPr>
          <a:xfrm>
            <a:off x="11061700" y="3848100"/>
            <a:ext cx="2119710" cy="7747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876D020-9258-34CD-9162-5B8769C82652}"/>
              </a:ext>
            </a:extLst>
          </p:cNvPr>
          <p:cNvSpPr/>
          <p:nvPr/>
        </p:nvSpPr>
        <p:spPr>
          <a:xfrm>
            <a:off x="11061700" y="4659710"/>
            <a:ext cx="2119710" cy="6361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2C25D59-65C5-7024-3096-1667B6350F3E}"/>
              </a:ext>
            </a:extLst>
          </p:cNvPr>
          <p:cNvPicPr>
            <a:picLocks noChangeAspect="1"/>
          </p:cNvPicPr>
          <p:nvPr/>
        </p:nvPicPr>
        <p:blipFill>
          <a:blip r:embed="rId6"/>
          <a:stretch>
            <a:fillRect/>
          </a:stretch>
        </p:blipFill>
        <p:spPr>
          <a:xfrm>
            <a:off x="196033" y="2961969"/>
            <a:ext cx="8528867" cy="5297818"/>
          </a:xfrm>
          <a:prstGeom prst="rect">
            <a:avLst/>
          </a:prstGeom>
        </p:spPr>
      </p:pic>
      <p:pic>
        <p:nvPicPr>
          <p:cNvPr id="12" name="Picture 11">
            <a:extLst>
              <a:ext uri="{FF2B5EF4-FFF2-40B4-BE49-F238E27FC236}">
                <a16:creationId xmlns:a16="http://schemas.microsoft.com/office/drawing/2014/main" id="{D9170BD9-D543-5631-DC91-4C12AD73669C}"/>
              </a:ext>
            </a:extLst>
          </p:cNvPr>
          <p:cNvPicPr>
            <a:picLocks noChangeAspect="1"/>
          </p:cNvPicPr>
          <p:nvPr/>
        </p:nvPicPr>
        <p:blipFill>
          <a:blip r:embed="rId7"/>
          <a:stretch>
            <a:fillRect/>
          </a:stretch>
        </p:blipFill>
        <p:spPr>
          <a:xfrm>
            <a:off x="9283700" y="2961969"/>
            <a:ext cx="8934188" cy="521486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bıiyotek-1.JPG">
            <a:extLst>
              <a:ext uri="{FF2B5EF4-FFF2-40B4-BE49-F238E27FC236}">
                <a16:creationId xmlns:a16="http://schemas.microsoft.com/office/drawing/2014/main" id="{517F4BA3-F911-44D2-8305-968F7C2C0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9782" y="8351045"/>
            <a:ext cx="2512218" cy="19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Metin kutusu 1">
            <a:extLst>
              <a:ext uri="{FF2B5EF4-FFF2-40B4-BE49-F238E27FC236}">
                <a16:creationId xmlns:a16="http://schemas.microsoft.com/office/drawing/2014/main" id="{B429BB94-4B1F-466B-A1C6-AB4A155F7CC0}"/>
              </a:ext>
            </a:extLst>
          </p:cNvPr>
          <p:cNvSpPr txBox="1">
            <a:spLocks noChangeArrowheads="1"/>
          </p:cNvSpPr>
          <p:nvPr/>
        </p:nvSpPr>
        <p:spPr bwMode="auto">
          <a:xfrm>
            <a:off x="12189620" y="9679783"/>
            <a:ext cx="12845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500">
                <a:solidFill>
                  <a:srgbClr val="0070C0"/>
                </a:solidFill>
                <a:cs typeface="Arial" panose="020B0604020202020204" pitchFamily="34" charset="0"/>
              </a:rPr>
              <a:t>@GTUBiotech</a:t>
            </a:r>
          </a:p>
        </p:txBody>
      </p:sp>
      <p:pic>
        <p:nvPicPr>
          <p:cNvPr id="29701" name="Picture 2" descr="facebook ile ilgili görsel sonucu">
            <a:extLst>
              <a:ext uri="{FF2B5EF4-FFF2-40B4-BE49-F238E27FC236}">
                <a16:creationId xmlns:a16="http://schemas.microsoft.com/office/drawing/2014/main" id="{3BFDCBC5-D4B0-4ED5-9CD0-31808291091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7813" y="9279732"/>
            <a:ext cx="407195" cy="40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twitter ile ilgili görsel sonucu">
            <a:extLst>
              <a:ext uri="{FF2B5EF4-FFF2-40B4-BE49-F238E27FC236}">
                <a16:creationId xmlns:a16="http://schemas.microsoft.com/office/drawing/2014/main" id="{A1991A95-7E85-48D1-AD6F-2474B1A1CB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89620" y="9217820"/>
            <a:ext cx="5286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Metin kutusu 2">
            <a:extLst>
              <a:ext uri="{FF2B5EF4-FFF2-40B4-BE49-F238E27FC236}">
                <a16:creationId xmlns:a16="http://schemas.microsoft.com/office/drawing/2014/main" id="{EE7307E3-6CB4-4A57-83AF-2629C77EE736}"/>
              </a:ext>
            </a:extLst>
          </p:cNvPr>
          <p:cNvSpPr txBox="1">
            <a:spLocks noChangeArrowheads="1"/>
          </p:cNvSpPr>
          <p:nvPr/>
        </p:nvSpPr>
        <p:spPr bwMode="auto">
          <a:xfrm>
            <a:off x="3081132" y="1084763"/>
            <a:ext cx="12463668" cy="881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tr-TR" sz="2550" dirty="0">
                <a:solidFill>
                  <a:srgbClr val="FF0000"/>
                </a:solidFill>
                <a:latin typeface="Arial"/>
                <a:cs typeface="Arial"/>
              </a:rPr>
              <a:t>2023-2024 </a:t>
            </a:r>
            <a:r>
              <a:rPr lang="en-US" altLang="tr-TR" sz="2550" dirty="0" err="1">
                <a:solidFill>
                  <a:srgbClr val="FF0000"/>
                </a:solidFill>
                <a:latin typeface="Arial"/>
                <a:cs typeface="Arial"/>
              </a:rPr>
              <a:t>Güz</a:t>
            </a:r>
            <a:r>
              <a:rPr lang="en-US" altLang="tr-TR" sz="2550" dirty="0">
                <a:solidFill>
                  <a:srgbClr val="FF0000"/>
                </a:solidFill>
                <a:latin typeface="Arial"/>
                <a:cs typeface="Arial"/>
              </a:rPr>
              <a:t> </a:t>
            </a:r>
            <a:r>
              <a:rPr lang="tr-TR" altLang="tr-TR" sz="2550" dirty="0">
                <a:solidFill>
                  <a:srgbClr val="FF0000"/>
                </a:solidFill>
                <a:latin typeface="Arial"/>
                <a:cs typeface="Arial"/>
              </a:rPr>
              <a:t>Dönemi – BTEC 59</a:t>
            </a:r>
            <a:r>
              <a:rPr lang="en-US" altLang="tr-TR" sz="2550" dirty="0">
                <a:solidFill>
                  <a:srgbClr val="FF0000"/>
                </a:solidFill>
                <a:latin typeface="Arial"/>
                <a:cs typeface="Arial"/>
              </a:rPr>
              <a:t>1</a:t>
            </a:r>
            <a:r>
              <a:rPr lang="tr-TR" altLang="tr-TR" sz="2550" dirty="0">
                <a:solidFill>
                  <a:srgbClr val="FF0000"/>
                </a:solidFill>
                <a:latin typeface="Arial"/>
                <a:cs typeface="Arial"/>
              </a:rPr>
              <a:t> &amp; BTEC 69</a:t>
            </a:r>
            <a:r>
              <a:rPr lang="en-US" altLang="tr-TR" sz="2550" dirty="0">
                <a:solidFill>
                  <a:srgbClr val="FF0000"/>
                </a:solidFill>
                <a:latin typeface="Arial"/>
                <a:cs typeface="Arial"/>
              </a:rPr>
              <a:t>1</a:t>
            </a:r>
            <a:endParaRPr lang="tr-TR" altLang="tr-TR" sz="2550" dirty="0">
              <a:solidFill>
                <a:srgbClr val="FF0000"/>
              </a:solidFill>
              <a:latin typeface="Arial"/>
              <a:cs typeface="Arial"/>
            </a:endParaRPr>
          </a:p>
          <a:p>
            <a:pPr eaLnBrk="1" hangingPunct="1">
              <a:spcBef>
                <a:spcPct val="0"/>
              </a:spcBef>
              <a:buClr>
                <a:srgbClr val="0000FF"/>
              </a:buClr>
              <a:buFont typeface="Wingdings" panose="05000000000000000000" pitchFamily="2" charset="2"/>
              <a:buChar char="ü"/>
            </a:pPr>
            <a:r>
              <a:rPr lang="tr-TR" altLang="tr-TR" sz="2550" dirty="0">
                <a:latin typeface="Arial"/>
                <a:cs typeface="Arial"/>
              </a:rPr>
              <a:t>Günü ve Saati: </a:t>
            </a:r>
            <a:r>
              <a:rPr lang="en-US" altLang="tr-TR" sz="2550" dirty="0" err="1">
                <a:latin typeface="Arial"/>
                <a:cs typeface="Arial"/>
              </a:rPr>
              <a:t>Salı</a:t>
            </a:r>
            <a:r>
              <a:rPr lang="tr-TR" altLang="tr-TR" sz="2550" dirty="0">
                <a:latin typeface="Arial"/>
                <a:cs typeface="Arial"/>
              </a:rPr>
              <a:t> 13:30-15:30</a:t>
            </a:r>
          </a:p>
          <a:p>
            <a:pPr eaLnBrk="1" hangingPunct="1">
              <a:spcBef>
                <a:spcPct val="0"/>
              </a:spcBef>
              <a:buFontTx/>
              <a:buNone/>
            </a:pPr>
            <a:endParaRPr lang="tr-TR" altLang="tr-TR" sz="2550" dirty="0">
              <a:latin typeface="Arial" panose="020B0604020202020204" pitchFamily="34" charset="0"/>
              <a:cs typeface="Arial" panose="020B0604020202020204" pitchFamily="34" charset="0"/>
            </a:endParaRPr>
          </a:p>
          <a:p>
            <a:pPr eaLnBrk="1" hangingPunct="1">
              <a:spcBef>
                <a:spcPct val="0"/>
              </a:spcBef>
              <a:buNone/>
            </a:pPr>
            <a:r>
              <a:rPr lang="tr-TR" altLang="tr-TR" sz="2550" dirty="0">
                <a:solidFill>
                  <a:srgbClr val="FF0000"/>
                </a:solidFill>
                <a:latin typeface="Arial"/>
                <a:cs typeface="Arial"/>
              </a:rPr>
              <a:t>İçerik:</a:t>
            </a:r>
            <a:r>
              <a:rPr lang="tr-TR" altLang="tr-TR" sz="2550" dirty="0">
                <a:latin typeface="Arial"/>
                <a:cs typeface="Arial"/>
              </a:rPr>
              <a:t> </a:t>
            </a:r>
          </a:p>
          <a:p>
            <a:pPr eaLnBrk="1" hangingPunct="1">
              <a:spcBef>
                <a:spcPct val="0"/>
              </a:spcBef>
              <a:buFontTx/>
              <a:buNone/>
            </a:pPr>
            <a:r>
              <a:rPr lang="tr-TR" altLang="tr-TR" sz="2550" dirty="0">
                <a:latin typeface="Arial"/>
                <a:cs typeface="Arial"/>
              </a:rPr>
              <a:t>Akademi veya özel sektörden davetli konuşmacılar </a:t>
            </a:r>
            <a:endParaRPr lang="tr-TR" altLang="tr-TR" sz="2550" dirty="0">
              <a:latin typeface="Arial" panose="020B0604020202020204" pitchFamily="34" charset="0"/>
              <a:cs typeface="Arial" panose="020B0604020202020204" pitchFamily="34" charset="0"/>
            </a:endParaRPr>
          </a:p>
          <a:p>
            <a:pPr eaLnBrk="1" hangingPunct="1">
              <a:spcBef>
                <a:spcPct val="0"/>
              </a:spcBef>
              <a:buClr>
                <a:srgbClr val="0000FF"/>
              </a:buClr>
              <a:buFont typeface="Wingdings" panose="05000000000000000000" pitchFamily="2" charset="2"/>
              <a:buChar char="ü"/>
            </a:pPr>
            <a:r>
              <a:rPr lang="tr-TR" altLang="tr-TR" sz="2550" dirty="0">
                <a:latin typeface="Arial"/>
                <a:cs typeface="Arial"/>
              </a:rPr>
              <a:t>Derse kayıtlı tüm öğrenciler tüm seminerleri dinleyecek</a:t>
            </a:r>
          </a:p>
          <a:p>
            <a:pPr eaLnBrk="1" hangingPunct="1">
              <a:spcBef>
                <a:spcPct val="0"/>
              </a:spcBef>
              <a:buClr>
                <a:srgbClr val="0000FF"/>
              </a:buClr>
              <a:buFont typeface="Wingdings" panose="05000000000000000000" pitchFamily="2" charset="2"/>
              <a:buChar char="ü"/>
            </a:pPr>
            <a:r>
              <a:rPr lang="tr-TR" altLang="tr-TR" sz="2550" dirty="0">
                <a:latin typeface="Arial"/>
                <a:cs typeface="Arial"/>
              </a:rPr>
              <a:t>Öğrenci semineri: </a:t>
            </a:r>
            <a:endParaRPr lang="tr-TR" altLang="tr-TR" sz="2550" dirty="0">
              <a:latin typeface="Arial" panose="020B0604020202020204" pitchFamily="34" charset="0"/>
              <a:cs typeface="Arial" panose="020B0604020202020204" pitchFamily="34" charset="0"/>
            </a:endParaRPr>
          </a:p>
          <a:p>
            <a:pPr lvl="1" eaLnBrk="1" hangingPunct="1">
              <a:spcBef>
                <a:spcPct val="0"/>
              </a:spcBef>
              <a:buClr>
                <a:srgbClr val="0000FF"/>
              </a:buClr>
              <a:buFont typeface="Wingdings" panose="05000000000000000000" pitchFamily="2" charset="2"/>
              <a:buChar char="ü"/>
            </a:pPr>
            <a:r>
              <a:rPr lang="tr-TR" altLang="tr-TR" sz="2550" dirty="0">
                <a:latin typeface="Arial"/>
                <a:cs typeface="Arial"/>
              </a:rPr>
              <a:t>4. hafta başlayacaktır</a:t>
            </a:r>
          </a:p>
          <a:p>
            <a:pPr lvl="1" eaLnBrk="1" hangingPunct="1">
              <a:spcBef>
                <a:spcPct val="0"/>
              </a:spcBef>
              <a:buClr>
                <a:srgbClr val="0000FF"/>
              </a:buClr>
              <a:buFont typeface="Wingdings" panose="05000000000000000000" pitchFamily="2" charset="2"/>
              <a:buChar char="ü"/>
            </a:pPr>
            <a:r>
              <a:rPr lang="tr-TR" altLang="tr-TR" sz="2550" dirty="0">
                <a:latin typeface="Arial"/>
                <a:cs typeface="Arial"/>
              </a:rPr>
              <a:t>Danışmanı ile seçeceği </a:t>
            </a:r>
            <a:r>
              <a:rPr lang="tr-TR" altLang="tr-TR" sz="2550" u="sng" dirty="0">
                <a:latin typeface="Arial"/>
                <a:cs typeface="Arial"/>
              </a:rPr>
              <a:t>1 araştırma makalesini </a:t>
            </a:r>
            <a:r>
              <a:rPr lang="tr-TR" altLang="tr-TR" sz="2550" dirty="0">
                <a:latin typeface="Arial"/>
                <a:cs typeface="Arial"/>
              </a:rPr>
              <a:t>anlatacak</a:t>
            </a:r>
          </a:p>
          <a:p>
            <a:pPr lvl="1">
              <a:spcBef>
                <a:spcPct val="0"/>
              </a:spcBef>
              <a:buClr>
                <a:srgbClr val="0000FF"/>
              </a:buClr>
              <a:buFont typeface="Wingdings" panose="05000000000000000000" pitchFamily="2" charset="2"/>
              <a:buChar char="ü"/>
            </a:pPr>
            <a:r>
              <a:rPr lang="tr-TR" altLang="tr-TR" sz="2550" dirty="0">
                <a:latin typeface="Arial"/>
                <a:cs typeface="Arial"/>
              </a:rPr>
              <a:t>Programın oluşturulması için </a:t>
            </a:r>
            <a:r>
              <a:rPr lang="tr-TR" altLang="tr-TR" sz="2550" dirty="0">
                <a:solidFill>
                  <a:srgbClr val="FF0000"/>
                </a:solidFill>
                <a:latin typeface="Arial"/>
                <a:cs typeface="Arial"/>
              </a:rPr>
              <a:t>e-posta ile iletilecek tarihe kadar </a:t>
            </a:r>
            <a:r>
              <a:rPr lang="tr-TR" altLang="tr-TR" sz="2550" dirty="0">
                <a:latin typeface="Arial"/>
                <a:cs typeface="Arial"/>
              </a:rPr>
              <a:t>seçilen makale ve tercih edilen sunum haftası  Arş. Gör. </a:t>
            </a:r>
            <a:r>
              <a:rPr lang="en-US" altLang="tr-TR" sz="2550" dirty="0">
                <a:latin typeface="Arial"/>
                <a:cs typeface="Arial"/>
              </a:rPr>
              <a:t>Kamer Nisa </a:t>
            </a:r>
            <a:r>
              <a:rPr lang="en-US" altLang="tr-TR" sz="2550" dirty="0" err="1">
                <a:latin typeface="Arial"/>
                <a:cs typeface="Arial"/>
              </a:rPr>
              <a:t>Baz’a</a:t>
            </a:r>
            <a:r>
              <a:rPr lang="en-US" altLang="tr-TR" sz="2550" dirty="0">
                <a:latin typeface="Arial"/>
                <a:cs typeface="Arial"/>
              </a:rPr>
              <a:t> </a:t>
            </a:r>
            <a:r>
              <a:rPr lang="tr-TR" altLang="tr-TR" sz="2550" dirty="0">
                <a:latin typeface="Arial"/>
                <a:cs typeface="Arial"/>
              </a:rPr>
              <a:t>(</a:t>
            </a:r>
            <a:r>
              <a:rPr lang="en-US" dirty="0">
                <a:hlinkClick r:id="rId5"/>
              </a:rPr>
              <a:t>knisabaz@gtu.edu.tr</a:t>
            </a:r>
            <a:r>
              <a:rPr lang="tr-TR" altLang="tr-TR" sz="2550" dirty="0">
                <a:latin typeface="Arial"/>
                <a:cs typeface="Arial"/>
              </a:rPr>
              <a:t>) iletilecek</a:t>
            </a:r>
          </a:p>
          <a:p>
            <a:pPr lvl="1" eaLnBrk="1" hangingPunct="1">
              <a:spcBef>
                <a:spcPct val="0"/>
              </a:spcBef>
              <a:buClr>
                <a:srgbClr val="0000FF"/>
              </a:buClr>
              <a:buFont typeface="Wingdings" panose="05000000000000000000" pitchFamily="2" charset="2"/>
              <a:buChar char="ü"/>
            </a:pPr>
            <a:r>
              <a:rPr lang="tr-TR" altLang="tr-TR" sz="2550" dirty="0">
                <a:latin typeface="Arial"/>
                <a:cs typeface="Arial"/>
              </a:rPr>
              <a:t>İngilizce</a:t>
            </a:r>
          </a:p>
          <a:p>
            <a:pPr lvl="1" eaLnBrk="1" hangingPunct="1">
              <a:spcBef>
                <a:spcPct val="0"/>
              </a:spcBef>
              <a:buClr>
                <a:srgbClr val="0000FF"/>
              </a:buClr>
              <a:buFont typeface="Wingdings" panose="05000000000000000000" pitchFamily="2" charset="2"/>
              <a:buChar char="ü"/>
            </a:pPr>
            <a:r>
              <a:rPr lang="tr-TR" altLang="tr-TR" sz="2550" dirty="0">
                <a:latin typeface="Arial"/>
                <a:cs typeface="Arial"/>
              </a:rPr>
              <a:t>15±5 dakika</a:t>
            </a:r>
          </a:p>
          <a:p>
            <a:pPr lvl="1" eaLnBrk="1" hangingPunct="1">
              <a:spcBef>
                <a:spcPct val="0"/>
              </a:spcBef>
              <a:buClr>
                <a:srgbClr val="0000FF"/>
              </a:buClr>
              <a:buFont typeface="Wingdings" panose="05000000000000000000" pitchFamily="2" charset="2"/>
              <a:buChar char="ü"/>
            </a:pPr>
            <a:endParaRPr lang="tr-TR" altLang="tr-TR" sz="2550" dirty="0">
              <a:latin typeface="Arial" panose="020B0604020202020204" pitchFamily="34" charset="0"/>
              <a:cs typeface="Arial" panose="020B0604020202020204" pitchFamily="34" charset="0"/>
            </a:endParaRPr>
          </a:p>
          <a:p>
            <a:pPr eaLnBrk="1" hangingPunct="1">
              <a:spcBef>
                <a:spcPct val="0"/>
              </a:spcBef>
              <a:buFontTx/>
              <a:buNone/>
            </a:pPr>
            <a:r>
              <a:rPr lang="tr-TR" altLang="tr-TR" sz="2550" dirty="0">
                <a:solidFill>
                  <a:srgbClr val="FF0000"/>
                </a:solidFill>
                <a:latin typeface="Arial"/>
                <a:cs typeface="Arial"/>
              </a:rPr>
              <a:t>Notlandırma:</a:t>
            </a:r>
          </a:p>
          <a:p>
            <a:pPr eaLnBrk="1" hangingPunct="1">
              <a:spcBef>
                <a:spcPct val="0"/>
              </a:spcBef>
              <a:buClr>
                <a:srgbClr val="0000FF"/>
              </a:buClr>
              <a:buFont typeface="Wingdings" panose="05000000000000000000" pitchFamily="2" charset="2"/>
              <a:buChar char="ü"/>
            </a:pPr>
            <a:r>
              <a:rPr lang="tr-TR" altLang="tr-TR" sz="2550" dirty="0">
                <a:latin typeface="Arial"/>
                <a:cs typeface="Arial"/>
              </a:rPr>
              <a:t>Seminer koordinatörü &amp; Tez Danışmanı	</a:t>
            </a:r>
          </a:p>
          <a:p>
            <a:pPr lvl="1" eaLnBrk="1" hangingPunct="1">
              <a:spcBef>
                <a:spcPct val="0"/>
              </a:spcBef>
              <a:buClr>
                <a:srgbClr val="0000FF"/>
              </a:buClr>
              <a:buFont typeface="Wingdings" panose="05000000000000000000" pitchFamily="2" charset="2"/>
              <a:buChar char="ü"/>
            </a:pPr>
            <a:r>
              <a:rPr lang="tr-TR" altLang="tr-TR" sz="2550" dirty="0">
                <a:latin typeface="Arial"/>
                <a:cs typeface="Arial"/>
              </a:rPr>
              <a:t>Derse devam zorunluluğu (en az 10 ders)</a:t>
            </a:r>
          </a:p>
          <a:p>
            <a:pPr lvl="1" eaLnBrk="1" hangingPunct="1">
              <a:spcBef>
                <a:spcPct val="0"/>
              </a:spcBef>
              <a:buClr>
                <a:srgbClr val="0000FF"/>
              </a:buClr>
              <a:buFont typeface="Wingdings" panose="05000000000000000000" pitchFamily="2" charset="2"/>
              <a:buChar char="ü"/>
            </a:pPr>
            <a:r>
              <a:rPr lang="tr-TR" altLang="tr-TR" sz="2550" dirty="0">
                <a:latin typeface="Arial"/>
                <a:cs typeface="Arial"/>
              </a:rPr>
              <a:t>Sunum notu (jüri değerlendirecek)</a:t>
            </a:r>
          </a:p>
          <a:p>
            <a:pPr eaLnBrk="1" hangingPunct="1">
              <a:spcBef>
                <a:spcPct val="0"/>
              </a:spcBef>
              <a:buFontTx/>
              <a:buNone/>
            </a:pPr>
            <a:endParaRPr lang="tr-TR" altLang="tr-TR" sz="2550" dirty="0">
              <a:latin typeface="Arial" panose="020B0604020202020204" pitchFamily="34" charset="0"/>
              <a:cs typeface="Arial" panose="020B0604020202020204" pitchFamily="34" charset="0"/>
            </a:endParaRPr>
          </a:p>
          <a:p>
            <a:pPr eaLnBrk="1" hangingPunct="1">
              <a:spcBef>
                <a:spcPct val="0"/>
              </a:spcBef>
              <a:buFontTx/>
              <a:buNone/>
            </a:pPr>
            <a:r>
              <a:rPr lang="tr-TR" altLang="tr-TR" sz="2550" dirty="0">
                <a:solidFill>
                  <a:srgbClr val="FF0000"/>
                </a:solidFill>
                <a:latin typeface="Arial"/>
                <a:cs typeface="Arial"/>
              </a:rPr>
              <a:t>Seminer Ödülü:</a:t>
            </a:r>
          </a:p>
          <a:p>
            <a:pPr eaLnBrk="1" hangingPunct="1">
              <a:spcBef>
                <a:spcPct val="0"/>
              </a:spcBef>
              <a:buClr>
                <a:srgbClr val="0000FF"/>
              </a:buClr>
              <a:buFont typeface="Wingdings" panose="05000000000000000000" pitchFamily="2" charset="2"/>
              <a:buChar char="ü"/>
            </a:pPr>
            <a:r>
              <a:rPr lang="tr-TR" altLang="tr-TR" sz="2550" dirty="0">
                <a:latin typeface="Arial"/>
                <a:cs typeface="Arial"/>
              </a:rPr>
              <a:t>Dönem sonunda en iyi seminer ilan edilecek ve ödül verilecek.</a:t>
            </a:r>
          </a:p>
        </p:txBody>
      </p:sp>
      <p:sp>
        <p:nvSpPr>
          <p:cNvPr id="29704" name="Dikdörtgen 7">
            <a:extLst>
              <a:ext uri="{FF2B5EF4-FFF2-40B4-BE49-F238E27FC236}">
                <a16:creationId xmlns:a16="http://schemas.microsoft.com/office/drawing/2014/main" id="{70DDD32C-8CBC-43FF-A117-917D5F1E48F5}"/>
              </a:ext>
            </a:extLst>
          </p:cNvPr>
          <p:cNvSpPr>
            <a:spLocks noChangeArrowheads="1"/>
          </p:cNvSpPr>
          <p:nvPr/>
        </p:nvSpPr>
        <p:spPr bwMode="auto">
          <a:xfrm>
            <a:off x="5943600" y="316960"/>
            <a:ext cx="6048375" cy="685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41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07000"/>
              </a:lnSpc>
              <a:spcBef>
                <a:spcPct val="0"/>
              </a:spcBef>
              <a:buFontTx/>
              <a:buNone/>
            </a:pPr>
            <a:r>
              <a:rPr lang="tr-TR" altLang="tr-TR" sz="3600">
                <a:solidFill>
                  <a:srgbClr val="0070C0"/>
                </a:solidFill>
                <a:latin typeface="Arial" panose="020B0604020202020204" pitchFamily="34" charset="0"/>
                <a:cs typeface="Arial" panose="020B0604020202020204" pitchFamily="34" charset="0"/>
              </a:rPr>
              <a:t>Seminars in Biotechnology</a:t>
            </a:r>
            <a:endParaRPr lang="tr-TR" altLang="tr-TR" sz="3600">
              <a:solidFill>
                <a:srgbClr val="0070C0"/>
              </a:solidFill>
              <a:latin typeface="Arial" panose="020B060402020202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8A5DDB5A-6963-30CB-3CBE-CD84D379C5A0}"/>
              </a:ext>
            </a:extLst>
          </p:cNvPr>
          <p:cNvPicPr>
            <a:picLocks noChangeAspect="1"/>
          </p:cNvPicPr>
          <p:nvPr/>
        </p:nvPicPr>
        <p:blipFill>
          <a:blip r:embed="rId6"/>
          <a:stretch>
            <a:fillRect/>
          </a:stretch>
        </p:blipFill>
        <p:spPr>
          <a:xfrm>
            <a:off x="12453939" y="976682"/>
            <a:ext cx="4865622" cy="340828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5367">
                                            <p:txEl>
                                              <p:pRg st="0" end="0"/>
                                            </p:txEl>
                                          </p:spTgt>
                                        </p:tgtEl>
                                        <p:attrNameLst>
                                          <p:attrName>style.visibility</p:attrName>
                                        </p:attrNameLst>
                                      </p:cBhvr>
                                      <p:to>
                                        <p:strVal val="visible"/>
                                      </p:to>
                                    </p:set>
                                    <p:animEffect transition="in" filter="blinds(horizontal)">
                                      <p:cBhvr>
                                        <p:cTn id="7" dur="500"/>
                                        <p:tgtEl>
                                          <p:spTgt spid="1536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5367">
                                            <p:txEl>
                                              <p:pRg st="1" end="1"/>
                                            </p:txEl>
                                          </p:spTgt>
                                        </p:tgtEl>
                                        <p:attrNameLst>
                                          <p:attrName>style.visibility</p:attrName>
                                        </p:attrNameLst>
                                      </p:cBhvr>
                                      <p:to>
                                        <p:strVal val="visible"/>
                                      </p:to>
                                    </p:set>
                                    <p:animEffect transition="in" filter="blinds(horizontal)">
                                      <p:cBhvr>
                                        <p:cTn id="10" dur="500"/>
                                        <p:tgtEl>
                                          <p:spTgt spid="1536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5367">
                                            <p:txEl>
                                              <p:pRg st="3" end="3"/>
                                            </p:txEl>
                                          </p:spTgt>
                                        </p:tgtEl>
                                        <p:attrNameLst>
                                          <p:attrName>style.visibility</p:attrName>
                                        </p:attrNameLst>
                                      </p:cBhvr>
                                      <p:to>
                                        <p:strVal val="visible"/>
                                      </p:to>
                                    </p:set>
                                    <p:animEffect transition="in" filter="blinds(horizontal)">
                                      <p:cBhvr>
                                        <p:cTn id="15" dur="500"/>
                                        <p:tgtEl>
                                          <p:spTgt spid="15367">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5367">
                                            <p:txEl>
                                              <p:pRg st="4" end="4"/>
                                            </p:txEl>
                                          </p:spTgt>
                                        </p:tgtEl>
                                        <p:attrNameLst>
                                          <p:attrName>style.visibility</p:attrName>
                                        </p:attrNameLst>
                                      </p:cBhvr>
                                      <p:to>
                                        <p:strVal val="visible"/>
                                      </p:to>
                                    </p:set>
                                    <p:animEffect transition="in" filter="blinds(horizontal)">
                                      <p:cBhvr>
                                        <p:cTn id="20" dur="500"/>
                                        <p:tgtEl>
                                          <p:spTgt spid="15367">
                                            <p:txEl>
                                              <p:pRg st="4" end="4"/>
                                            </p:txEl>
                                          </p:spTgt>
                                        </p:tgtEl>
                                      </p:cBhvr>
                                    </p:animEffec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3" presetClass="entr" presetSubtype="10" fill="hold" nodeType="withEffect">
                                  <p:stCondLst>
                                    <p:cond delay="0"/>
                                  </p:stCondLst>
                                  <p:childTnLst>
                                    <p:set>
                                      <p:cBhvr>
                                        <p:cTn id="24" dur="1" fill="hold">
                                          <p:stCondLst>
                                            <p:cond delay="0"/>
                                          </p:stCondLst>
                                        </p:cTn>
                                        <p:tgtEl>
                                          <p:spTgt spid="15367">
                                            <p:txEl>
                                              <p:pRg st="5" end="5"/>
                                            </p:txEl>
                                          </p:spTgt>
                                        </p:tgtEl>
                                        <p:attrNameLst>
                                          <p:attrName>style.visibility</p:attrName>
                                        </p:attrNameLst>
                                      </p:cBhvr>
                                      <p:to>
                                        <p:strVal val="visible"/>
                                      </p:to>
                                    </p:set>
                                    <p:animEffect transition="in" filter="blinds(horizontal)">
                                      <p:cBhvr>
                                        <p:cTn id="25" dur="500"/>
                                        <p:tgtEl>
                                          <p:spTgt spid="15367">
                                            <p:txEl>
                                              <p:pRg st="5" end="5"/>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15367">
                                            <p:txEl>
                                              <p:pRg st="6" end="6"/>
                                            </p:txEl>
                                          </p:spTgt>
                                        </p:tgtEl>
                                        <p:attrNameLst>
                                          <p:attrName>style.visibility</p:attrName>
                                        </p:attrNameLst>
                                      </p:cBhvr>
                                      <p:to>
                                        <p:strVal val="visible"/>
                                      </p:to>
                                    </p:set>
                                    <p:animEffect transition="in" filter="blinds(horizontal)">
                                      <p:cBhvr>
                                        <p:cTn id="28" dur="500"/>
                                        <p:tgtEl>
                                          <p:spTgt spid="15367">
                                            <p:txEl>
                                              <p:pRg st="6" end="6"/>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15367">
                                            <p:txEl>
                                              <p:pRg st="7" end="7"/>
                                            </p:txEl>
                                          </p:spTgt>
                                        </p:tgtEl>
                                        <p:attrNameLst>
                                          <p:attrName>style.visibility</p:attrName>
                                        </p:attrNameLst>
                                      </p:cBhvr>
                                      <p:to>
                                        <p:strVal val="visible"/>
                                      </p:to>
                                    </p:set>
                                    <p:animEffect transition="in" filter="blinds(horizontal)">
                                      <p:cBhvr>
                                        <p:cTn id="31" dur="500"/>
                                        <p:tgtEl>
                                          <p:spTgt spid="15367">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5367">
                                            <p:txEl>
                                              <p:pRg st="8" end="8"/>
                                            </p:txEl>
                                          </p:spTgt>
                                        </p:tgtEl>
                                        <p:attrNameLst>
                                          <p:attrName>style.visibility</p:attrName>
                                        </p:attrNameLst>
                                      </p:cBhvr>
                                      <p:to>
                                        <p:strVal val="visible"/>
                                      </p:to>
                                    </p:set>
                                    <p:animEffect transition="in" filter="blinds(horizontal)">
                                      <p:cBhvr>
                                        <p:cTn id="34" dur="500"/>
                                        <p:tgtEl>
                                          <p:spTgt spid="15367">
                                            <p:txEl>
                                              <p:pRg st="8" end="8"/>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15367">
                                            <p:txEl>
                                              <p:pRg st="9" end="9"/>
                                            </p:txEl>
                                          </p:spTgt>
                                        </p:tgtEl>
                                        <p:attrNameLst>
                                          <p:attrName>style.visibility</p:attrName>
                                        </p:attrNameLst>
                                      </p:cBhvr>
                                      <p:to>
                                        <p:strVal val="visible"/>
                                      </p:to>
                                    </p:set>
                                    <p:animEffect transition="in" filter="blinds(horizontal)">
                                      <p:cBhvr>
                                        <p:cTn id="37" dur="500"/>
                                        <p:tgtEl>
                                          <p:spTgt spid="15367">
                                            <p:txEl>
                                              <p:pRg st="9" end="9"/>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15367">
                                            <p:txEl>
                                              <p:pRg st="10" end="10"/>
                                            </p:txEl>
                                          </p:spTgt>
                                        </p:tgtEl>
                                        <p:attrNameLst>
                                          <p:attrName>style.visibility</p:attrName>
                                        </p:attrNameLst>
                                      </p:cBhvr>
                                      <p:to>
                                        <p:strVal val="visible"/>
                                      </p:to>
                                    </p:set>
                                    <p:animEffect transition="in" filter="blinds(horizontal)">
                                      <p:cBhvr>
                                        <p:cTn id="40" dur="500"/>
                                        <p:tgtEl>
                                          <p:spTgt spid="15367">
                                            <p:txEl>
                                              <p:pRg st="10" end="10"/>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15367">
                                            <p:txEl>
                                              <p:pRg st="11" end="11"/>
                                            </p:txEl>
                                          </p:spTgt>
                                        </p:tgtEl>
                                        <p:attrNameLst>
                                          <p:attrName>style.visibility</p:attrName>
                                        </p:attrNameLst>
                                      </p:cBhvr>
                                      <p:to>
                                        <p:strVal val="visible"/>
                                      </p:to>
                                    </p:set>
                                    <p:animEffect transition="in" filter="blinds(horizontal)">
                                      <p:cBhvr>
                                        <p:cTn id="43" dur="500"/>
                                        <p:tgtEl>
                                          <p:spTgt spid="15367">
                                            <p:txEl>
                                              <p:pRg st="11" end="11"/>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nodeType="clickEffect">
                                  <p:stCondLst>
                                    <p:cond delay="0"/>
                                  </p:stCondLst>
                                  <p:childTnLst>
                                    <p:set>
                                      <p:cBhvr>
                                        <p:cTn id="47" dur="1" fill="hold">
                                          <p:stCondLst>
                                            <p:cond delay="0"/>
                                          </p:stCondLst>
                                        </p:cTn>
                                        <p:tgtEl>
                                          <p:spTgt spid="15367">
                                            <p:txEl>
                                              <p:pRg st="13" end="13"/>
                                            </p:txEl>
                                          </p:spTgt>
                                        </p:tgtEl>
                                        <p:attrNameLst>
                                          <p:attrName>style.visibility</p:attrName>
                                        </p:attrNameLst>
                                      </p:cBhvr>
                                      <p:to>
                                        <p:strVal val="visible"/>
                                      </p:to>
                                    </p:set>
                                    <p:animEffect transition="in" filter="blinds(horizontal)">
                                      <p:cBhvr>
                                        <p:cTn id="48" dur="500"/>
                                        <p:tgtEl>
                                          <p:spTgt spid="15367">
                                            <p:txEl>
                                              <p:pRg st="13" end="13"/>
                                            </p:txEl>
                                          </p:spTgt>
                                        </p:tgtEl>
                                      </p:cBhvr>
                                    </p:animEffect>
                                  </p:childTnLst>
                                </p:cTn>
                              </p:par>
                              <p:par>
                                <p:cTn id="49" presetID="3" presetClass="entr" presetSubtype="10" fill="hold" nodeType="withEffect">
                                  <p:stCondLst>
                                    <p:cond delay="0"/>
                                  </p:stCondLst>
                                  <p:childTnLst>
                                    <p:set>
                                      <p:cBhvr>
                                        <p:cTn id="50" dur="1" fill="hold">
                                          <p:stCondLst>
                                            <p:cond delay="0"/>
                                          </p:stCondLst>
                                        </p:cTn>
                                        <p:tgtEl>
                                          <p:spTgt spid="15367">
                                            <p:txEl>
                                              <p:pRg st="14" end="14"/>
                                            </p:txEl>
                                          </p:spTgt>
                                        </p:tgtEl>
                                        <p:attrNameLst>
                                          <p:attrName>style.visibility</p:attrName>
                                        </p:attrNameLst>
                                      </p:cBhvr>
                                      <p:to>
                                        <p:strVal val="visible"/>
                                      </p:to>
                                    </p:set>
                                    <p:animEffect transition="in" filter="blinds(horizontal)">
                                      <p:cBhvr>
                                        <p:cTn id="51" dur="500"/>
                                        <p:tgtEl>
                                          <p:spTgt spid="15367">
                                            <p:txEl>
                                              <p:pRg st="14" end="14"/>
                                            </p:txEl>
                                          </p:spTgt>
                                        </p:tgtEl>
                                      </p:cBhvr>
                                    </p:animEffect>
                                  </p:childTnLst>
                                </p:cTn>
                              </p:par>
                              <p:par>
                                <p:cTn id="52" presetID="3" presetClass="entr" presetSubtype="10" fill="hold" nodeType="withEffect">
                                  <p:stCondLst>
                                    <p:cond delay="0"/>
                                  </p:stCondLst>
                                  <p:childTnLst>
                                    <p:set>
                                      <p:cBhvr>
                                        <p:cTn id="53" dur="1" fill="hold">
                                          <p:stCondLst>
                                            <p:cond delay="0"/>
                                          </p:stCondLst>
                                        </p:cTn>
                                        <p:tgtEl>
                                          <p:spTgt spid="15367">
                                            <p:txEl>
                                              <p:pRg st="15" end="15"/>
                                            </p:txEl>
                                          </p:spTgt>
                                        </p:tgtEl>
                                        <p:attrNameLst>
                                          <p:attrName>style.visibility</p:attrName>
                                        </p:attrNameLst>
                                      </p:cBhvr>
                                      <p:to>
                                        <p:strVal val="visible"/>
                                      </p:to>
                                    </p:set>
                                    <p:animEffect transition="in" filter="blinds(horizontal)">
                                      <p:cBhvr>
                                        <p:cTn id="54" dur="500"/>
                                        <p:tgtEl>
                                          <p:spTgt spid="15367">
                                            <p:txEl>
                                              <p:pRg st="15" end="15"/>
                                            </p:txEl>
                                          </p:spTgt>
                                        </p:tgtEl>
                                      </p:cBhvr>
                                    </p:animEffect>
                                  </p:childTnLst>
                                </p:cTn>
                              </p:par>
                              <p:par>
                                <p:cTn id="55" presetID="3" presetClass="entr" presetSubtype="10" fill="hold" nodeType="withEffect">
                                  <p:stCondLst>
                                    <p:cond delay="0"/>
                                  </p:stCondLst>
                                  <p:childTnLst>
                                    <p:set>
                                      <p:cBhvr>
                                        <p:cTn id="56" dur="1" fill="hold">
                                          <p:stCondLst>
                                            <p:cond delay="0"/>
                                          </p:stCondLst>
                                        </p:cTn>
                                        <p:tgtEl>
                                          <p:spTgt spid="15367">
                                            <p:txEl>
                                              <p:pRg st="16" end="16"/>
                                            </p:txEl>
                                          </p:spTgt>
                                        </p:tgtEl>
                                        <p:attrNameLst>
                                          <p:attrName>style.visibility</p:attrName>
                                        </p:attrNameLst>
                                      </p:cBhvr>
                                      <p:to>
                                        <p:strVal val="visible"/>
                                      </p:to>
                                    </p:set>
                                    <p:animEffect transition="in" filter="blinds(horizontal)">
                                      <p:cBhvr>
                                        <p:cTn id="57" dur="500"/>
                                        <p:tgtEl>
                                          <p:spTgt spid="15367">
                                            <p:txEl>
                                              <p:pRg st="16" end="1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15367">
                                            <p:txEl>
                                              <p:pRg st="18" end="18"/>
                                            </p:txEl>
                                          </p:spTgt>
                                        </p:tgtEl>
                                        <p:attrNameLst>
                                          <p:attrName>style.visibility</p:attrName>
                                        </p:attrNameLst>
                                      </p:cBhvr>
                                      <p:to>
                                        <p:strVal val="visible"/>
                                      </p:to>
                                    </p:set>
                                    <p:animEffect transition="in" filter="blinds(horizontal)">
                                      <p:cBhvr>
                                        <p:cTn id="62" dur="500"/>
                                        <p:tgtEl>
                                          <p:spTgt spid="15367">
                                            <p:txEl>
                                              <p:pRg st="18" end="18"/>
                                            </p:txEl>
                                          </p:spTgt>
                                        </p:tgtEl>
                                      </p:cBhvr>
                                    </p:animEffect>
                                  </p:childTnLst>
                                </p:cTn>
                              </p:par>
                              <p:par>
                                <p:cTn id="63" presetID="3" presetClass="entr" presetSubtype="10" fill="hold" nodeType="withEffect">
                                  <p:stCondLst>
                                    <p:cond delay="0"/>
                                  </p:stCondLst>
                                  <p:childTnLst>
                                    <p:set>
                                      <p:cBhvr>
                                        <p:cTn id="64" dur="1" fill="hold">
                                          <p:stCondLst>
                                            <p:cond delay="0"/>
                                          </p:stCondLst>
                                        </p:cTn>
                                        <p:tgtEl>
                                          <p:spTgt spid="15367">
                                            <p:txEl>
                                              <p:pRg st="19" end="19"/>
                                            </p:txEl>
                                          </p:spTgt>
                                        </p:tgtEl>
                                        <p:attrNameLst>
                                          <p:attrName>style.visibility</p:attrName>
                                        </p:attrNameLst>
                                      </p:cBhvr>
                                      <p:to>
                                        <p:strVal val="visible"/>
                                      </p:to>
                                    </p:set>
                                    <p:animEffect transition="in" filter="blinds(horizontal)">
                                      <p:cBhvr>
                                        <p:cTn id="65" dur="500"/>
                                        <p:tgtEl>
                                          <p:spTgt spid="15367">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77671" y="799549"/>
            <a:ext cx="17379413" cy="866459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bıiyotek-1.JPG">
            <a:extLst>
              <a:ext uri="{FF2B5EF4-FFF2-40B4-BE49-F238E27FC236}">
                <a16:creationId xmlns:a16="http://schemas.microsoft.com/office/drawing/2014/main" id="{9D8AC895-DF45-4673-A578-4AE2322D7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9782" y="8351045"/>
            <a:ext cx="2512218" cy="19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Metin kutusu 1">
            <a:extLst>
              <a:ext uri="{FF2B5EF4-FFF2-40B4-BE49-F238E27FC236}">
                <a16:creationId xmlns:a16="http://schemas.microsoft.com/office/drawing/2014/main" id="{793AEDF3-5A43-43A2-8EAE-B13BDD548A74}"/>
              </a:ext>
            </a:extLst>
          </p:cNvPr>
          <p:cNvSpPr txBox="1">
            <a:spLocks noChangeArrowheads="1"/>
          </p:cNvSpPr>
          <p:nvPr/>
        </p:nvSpPr>
        <p:spPr bwMode="auto">
          <a:xfrm>
            <a:off x="12189620" y="9679783"/>
            <a:ext cx="12845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500">
                <a:solidFill>
                  <a:srgbClr val="0070C0"/>
                </a:solidFill>
                <a:cs typeface="Arial" panose="020B0604020202020204" pitchFamily="34" charset="0"/>
              </a:rPr>
              <a:t>@GTUBiotech</a:t>
            </a:r>
          </a:p>
        </p:txBody>
      </p:sp>
      <p:pic>
        <p:nvPicPr>
          <p:cNvPr id="31749" name="Picture 2" descr="facebook ile ilgili görsel sonucu">
            <a:extLst>
              <a:ext uri="{FF2B5EF4-FFF2-40B4-BE49-F238E27FC236}">
                <a16:creationId xmlns:a16="http://schemas.microsoft.com/office/drawing/2014/main" id="{DCC09D4D-A2C2-436E-9C7D-6DFDE0DB2F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7813" y="9279732"/>
            <a:ext cx="407195" cy="40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twitter ile ilgili görsel sonucu">
            <a:extLst>
              <a:ext uri="{FF2B5EF4-FFF2-40B4-BE49-F238E27FC236}">
                <a16:creationId xmlns:a16="http://schemas.microsoft.com/office/drawing/2014/main" id="{CDB2AAA8-0FC2-4DB1-A85A-2DE99CC0D3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89620" y="9217820"/>
            <a:ext cx="5286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Dikdörtgen 7">
            <a:extLst>
              <a:ext uri="{FF2B5EF4-FFF2-40B4-BE49-F238E27FC236}">
                <a16:creationId xmlns:a16="http://schemas.microsoft.com/office/drawing/2014/main" id="{3B4C1D81-3536-4155-9D45-AC414B43364A}"/>
              </a:ext>
            </a:extLst>
          </p:cNvPr>
          <p:cNvSpPr>
            <a:spLocks noChangeArrowheads="1"/>
          </p:cNvSpPr>
          <p:nvPr/>
        </p:nvSpPr>
        <p:spPr bwMode="auto">
          <a:xfrm>
            <a:off x="2209800" y="407468"/>
            <a:ext cx="13792200" cy="123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41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7000"/>
              </a:lnSpc>
              <a:spcBef>
                <a:spcPct val="0"/>
              </a:spcBef>
              <a:buFontTx/>
              <a:buNone/>
            </a:pPr>
            <a:r>
              <a:rPr lang="tr-TR" altLang="tr-TR" sz="3600">
                <a:solidFill>
                  <a:srgbClr val="0000FF"/>
                </a:solidFill>
                <a:latin typeface="Arial" panose="020B0604020202020204" pitchFamily="34" charset="0"/>
                <a:cs typeface="Arial" panose="020B0604020202020204" pitchFamily="34" charset="0"/>
              </a:rPr>
              <a:t>Bilimsel Araştırma ve Yayın Etiği ve Metodolojisi (BTEC 693)</a:t>
            </a:r>
          </a:p>
          <a:p>
            <a:pPr algn="just" eaLnBrk="1" hangingPunct="1">
              <a:lnSpc>
                <a:spcPct val="107000"/>
              </a:lnSpc>
              <a:spcBef>
                <a:spcPct val="0"/>
              </a:spcBef>
              <a:buFontTx/>
              <a:buNone/>
            </a:pPr>
            <a:endParaRPr lang="tr-TR" altLang="tr-TR" sz="3600">
              <a:solidFill>
                <a:srgbClr val="0000FF"/>
              </a:solidFill>
              <a:latin typeface="Arial" panose="020B0604020202020204" pitchFamily="34" charset="0"/>
              <a:cs typeface="Times New Roman" panose="02020603050405020304" pitchFamily="18" charset="0"/>
            </a:endParaRPr>
          </a:p>
        </p:txBody>
      </p:sp>
      <p:sp>
        <p:nvSpPr>
          <p:cNvPr id="18442" name="Metin kutusu 2">
            <a:extLst>
              <a:ext uri="{FF2B5EF4-FFF2-40B4-BE49-F238E27FC236}">
                <a16:creationId xmlns:a16="http://schemas.microsoft.com/office/drawing/2014/main" id="{B706AAE0-877D-437A-AD4C-8495C57E8EA4}"/>
              </a:ext>
            </a:extLst>
          </p:cNvPr>
          <p:cNvSpPr txBox="1">
            <a:spLocks noChangeArrowheads="1"/>
          </p:cNvSpPr>
          <p:nvPr/>
        </p:nvSpPr>
        <p:spPr bwMode="auto">
          <a:xfrm>
            <a:off x="3149203" y="1796861"/>
            <a:ext cx="12375719" cy="5955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37160" tIns="68580" rIns="137160" bIns="68580" anchor="t">
            <a:spAutoFit/>
          </a:bodyPr>
          <a:lstStyle>
            <a:lvl1pPr marL="342900" indent="-342900">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714500" indent="-342900">
              <a:defRPr>
                <a:solidFill>
                  <a:schemeClr val="tx1"/>
                </a:solidFill>
                <a:latin typeface="Calibri" panose="020F0502020204030204" pitchFamily="34" charset="0"/>
              </a:defRPr>
            </a:lvl4pPr>
            <a:lvl5pPr marL="2171700" indent="-342900">
              <a:defRPr>
                <a:solidFill>
                  <a:schemeClr val="tx1"/>
                </a:solidFill>
                <a:latin typeface="Calibri" panose="020F0502020204030204" pitchFamily="34" charset="0"/>
              </a:defRPr>
            </a:lvl5pPr>
            <a:lvl6pPr marL="2628900" indent="-342900" fontAlgn="base">
              <a:spcBef>
                <a:spcPct val="0"/>
              </a:spcBef>
              <a:spcAft>
                <a:spcPct val="0"/>
              </a:spcAft>
              <a:defRPr>
                <a:solidFill>
                  <a:schemeClr val="tx1"/>
                </a:solidFill>
                <a:latin typeface="Calibri" panose="020F0502020204030204" pitchFamily="34" charset="0"/>
              </a:defRPr>
            </a:lvl6pPr>
            <a:lvl7pPr marL="3086100" indent="-342900" fontAlgn="base">
              <a:spcBef>
                <a:spcPct val="0"/>
              </a:spcBef>
              <a:spcAft>
                <a:spcPct val="0"/>
              </a:spcAft>
              <a:defRPr>
                <a:solidFill>
                  <a:schemeClr val="tx1"/>
                </a:solidFill>
                <a:latin typeface="Calibri" panose="020F0502020204030204" pitchFamily="34" charset="0"/>
              </a:defRPr>
            </a:lvl7pPr>
            <a:lvl8pPr marL="3543300" indent="-342900" fontAlgn="base">
              <a:spcBef>
                <a:spcPct val="0"/>
              </a:spcBef>
              <a:spcAft>
                <a:spcPct val="0"/>
              </a:spcAft>
              <a:defRPr>
                <a:solidFill>
                  <a:schemeClr val="tx1"/>
                </a:solidFill>
                <a:latin typeface="Calibri" panose="020F0502020204030204" pitchFamily="34" charset="0"/>
              </a:defRPr>
            </a:lvl8pPr>
            <a:lvl9pPr marL="4000500" indent="-342900" fontAlgn="base">
              <a:spcBef>
                <a:spcPct val="0"/>
              </a:spcBef>
              <a:spcAft>
                <a:spcPct val="0"/>
              </a:spcAft>
              <a:defRPr>
                <a:solidFill>
                  <a:schemeClr val="tx1"/>
                </a:solidFill>
                <a:latin typeface="Calibri" panose="020F0502020204030204" pitchFamily="34" charset="0"/>
              </a:defRPr>
            </a:lvl9pPr>
          </a:lstStyle>
          <a:p>
            <a:pPr eaLnBrk="1" hangingPunct="1">
              <a:buClr>
                <a:srgbClr val="0000FF"/>
              </a:buClr>
              <a:buFont typeface="Wingdings" panose="05000000000000000000" pitchFamily="2" charset="2"/>
              <a:buChar char="ü"/>
            </a:pPr>
            <a:r>
              <a:rPr lang="tr-TR" altLang="tr-TR" sz="2700">
                <a:solidFill>
                  <a:srgbClr val="FF0000"/>
                </a:solidFill>
                <a:latin typeface="Arial" panose="020B0604020202020204" pitchFamily="34" charset="0"/>
                <a:cs typeface="Arial" panose="020B0604020202020204" pitchFamily="34" charset="0"/>
              </a:rPr>
              <a:t>Ders her yıl yalnızca güz yarıyılında açılmaktadır</a:t>
            </a:r>
            <a:r>
              <a:rPr lang="tr-TR" altLang="tr-TR" sz="2700">
                <a:latin typeface="Arial" panose="020B0604020202020204" pitchFamily="34" charset="0"/>
                <a:cs typeface="Arial" panose="020B0604020202020204" pitchFamily="34" charset="0"/>
              </a:rPr>
              <a:t>.</a:t>
            </a:r>
          </a:p>
          <a:p>
            <a:pPr eaLnBrk="1" hangingPunct="1">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a:p>
            <a:pPr eaLnBrk="1" hangingPunct="1">
              <a:buClr>
                <a:srgbClr val="0000FF"/>
              </a:buClr>
              <a:buFont typeface="Wingdings" panose="05000000000000000000" pitchFamily="2" charset="2"/>
              <a:buChar char="ü"/>
            </a:pPr>
            <a:r>
              <a:rPr lang="tr-TR" altLang="tr-TR" sz="2700">
                <a:latin typeface="Arial"/>
                <a:cs typeface="Arial"/>
              </a:rPr>
              <a:t>GTÜ Lisansüstü Eğitim Öğretim Yönetmeliği Senato Uygulama Esasları’na göre Tezli Programlardaki</a:t>
            </a:r>
            <a:r>
              <a:rPr lang="tr-TR" altLang="tr-TR" sz="2700">
                <a:solidFill>
                  <a:srgbClr val="FF0000"/>
                </a:solidFill>
                <a:latin typeface="Arial"/>
                <a:cs typeface="Arial"/>
              </a:rPr>
              <a:t> tüm lisansüstü </a:t>
            </a:r>
            <a:r>
              <a:rPr lang="tr-TR" altLang="tr-TR" sz="2700">
                <a:latin typeface="Arial"/>
                <a:cs typeface="Arial"/>
              </a:rPr>
              <a:t>öğrencilerin almakla yükümlü oldukları «Bilimsel Araştırma Teknikleri ve Yayın Etiği» konularını içeren dersin enstitümüzdeki karşılığıdır.</a:t>
            </a:r>
          </a:p>
          <a:p>
            <a:pPr eaLnBrk="1" hangingPunct="1">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a:p>
            <a:pPr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Enstitümüze kayıtlı tüm öğrencilerimizin bu dersi enstitümüzden alması gerekmektedir.</a:t>
            </a:r>
          </a:p>
          <a:p>
            <a:pPr eaLnBrk="1" hangingPunct="1">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a:p>
            <a:pPr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Yalnızca enstitümüzün Tezli Yüksek Lisans programından mezun olup Doktora programına devam eden öğrencilerimiz doktoraları sırasında bu dersten muaf tutulacaktır.</a:t>
            </a:r>
          </a:p>
          <a:p>
            <a:pPr eaLnBrk="1" hangingPunct="1">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8442">
                                            <p:txEl>
                                              <p:pRg st="2" end="2"/>
                                            </p:txEl>
                                          </p:spTgt>
                                        </p:tgtEl>
                                        <p:attrNameLst>
                                          <p:attrName>style.visibility</p:attrName>
                                        </p:attrNameLst>
                                      </p:cBhvr>
                                      <p:to>
                                        <p:strVal val="visible"/>
                                      </p:to>
                                    </p:set>
                                    <p:animEffect transition="in" filter="blinds(horizontal)">
                                      <p:cBhvr>
                                        <p:cTn id="7" dur="500"/>
                                        <p:tgtEl>
                                          <p:spTgt spid="1844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8442">
                                            <p:txEl>
                                              <p:pRg st="4" end="4"/>
                                            </p:txEl>
                                          </p:spTgt>
                                        </p:tgtEl>
                                        <p:attrNameLst>
                                          <p:attrName>style.visibility</p:attrName>
                                        </p:attrNameLst>
                                      </p:cBhvr>
                                      <p:to>
                                        <p:strVal val="visible"/>
                                      </p:to>
                                    </p:set>
                                    <p:animEffect transition="in" filter="blinds(horizontal)">
                                      <p:cBhvr>
                                        <p:cTn id="10" dur="500"/>
                                        <p:tgtEl>
                                          <p:spTgt spid="18442">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8442">
                                            <p:txEl>
                                              <p:pRg st="6" end="6"/>
                                            </p:txEl>
                                          </p:spTgt>
                                        </p:tgtEl>
                                        <p:attrNameLst>
                                          <p:attrName>style.visibility</p:attrName>
                                        </p:attrNameLst>
                                      </p:cBhvr>
                                      <p:to>
                                        <p:strVal val="visible"/>
                                      </p:to>
                                    </p:set>
                                    <p:animEffect transition="in" filter="blinds(horizontal)">
                                      <p:cBhvr>
                                        <p:cTn id="13" dur="500"/>
                                        <p:tgtEl>
                                          <p:spTgt spid="1844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bıiyotek-1.JPG">
            <a:extLst>
              <a:ext uri="{FF2B5EF4-FFF2-40B4-BE49-F238E27FC236}">
                <a16:creationId xmlns:a16="http://schemas.microsoft.com/office/drawing/2014/main" id="{76A3D804-D3E2-4550-B9D7-6B983F19F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9782" y="8351045"/>
            <a:ext cx="2512218" cy="19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Metin kutusu 1">
            <a:extLst>
              <a:ext uri="{FF2B5EF4-FFF2-40B4-BE49-F238E27FC236}">
                <a16:creationId xmlns:a16="http://schemas.microsoft.com/office/drawing/2014/main" id="{1B3F7C4D-B7CC-48D4-B872-13F3376DB804}"/>
              </a:ext>
            </a:extLst>
          </p:cNvPr>
          <p:cNvSpPr txBox="1">
            <a:spLocks noChangeArrowheads="1"/>
          </p:cNvSpPr>
          <p:nvPr/>
        </p:nvSpPr>
        <p:spPr bwMode="auto">
          <a:xfrm>
            <a:off x="12189620" y="9679783"/>
            <a:ext cx="12845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500">
                <a:solidFill>
                  <a:srgbClr val="0070C0"/>
                </a:solidFill>
                <a:cs typeface="Arial" panose="020B0604020202020204" pitchFamily="34" charset="0"/>
              </a:rPr>
              <a:t>@GTUBiotech</a:t>
            </a:r>
          </a:p>
        </p:txBody>
      </p:sp>
      <p:pic>
        <p:nvPicPr>
          <p:cNvPr id="27653" name="Picture 2" descr="facebook ile ilgili görsel sonucu">
            <a:extLst>
              <a:ext uri="{FF2B5EF4-FFF2-40B4-BE49-F238E27FC236}">
                <a16:creationId xmlns:a16="http://schemas.microsoft.com/office/drawing/2014/main" id="{84406EEE-73D6-460D-B5F2-C203140A3C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7813" y="9272588"/>
            <a:ext cx="407195" cy="40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twitter ile ilgili görsel sonucu">
            <a:extLst>
              <a:ext uri="{FF2B5EF4-FFF2-40B4-BE49-F238E27FC236}">
                <a16:creationId xmlns:a16="http://schemas.microsoft.com/office/drawing/2014/main" id="{2052B674-48D8-4A12-BE24-0AE163981B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89620" y="9217820"/>
            <a:ext cx="5286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Dikdörtgen 7">
            <a:extLst>
              <a:ext uri="{FF2B5EF4-FFF2-40B4-BE49-F238E27FC236}">
                <a16:creationId xmlns:a16="http://schemas.microsoft.com/office/drawing/2014/main" id="{B650E608-4541-4EC4-9FA8-AEA57DE75A96}"/>
              </a:ext>
            </a:extLst>
          </p:cNvPr>
          <p:cNvSpPr>
            <a:spLocks noChangeArrowheads="1"/>
          </p:cNvSpPr>
          <p:nvPr/>
        </p:nvSpPr>
        <p:spPr bwMode="auto">
          <a:xfrm>
            <a:off x="6517751" y="498985"/>
            <a:ext cx="6048375" cy="50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41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7000"/>
              </a:lnSpc>
              <a:spcBef>
                <a:spcPct val="0"/>
              </a:spcBef>
              <a:buFontTx/>
              <a:buNone/>
            </a:pPr>
            <a:r>
              <a:rPr lang="tr-TR" altLang="tr-TR" sz="2700">
                <a:solidFill>
                  <a:srgbClr val="0070C0"/>
                </a:solidFill>
                <a:latin typeface="Arial" panose="020B0604020202020204" pitchFamily="34" charset="0"/>
                <a:cs typeface="Arial" panose="020B0604020202020204" pitchFamily="34" charset="0"/>
              </a:rPr>
              <a:t>Formlar</a:t>
            </a:r>
            <a:endParaRPr lang="tr-TR" altLang="tr-TR" sz="2700">
              <a:solidFill>
                <a:srgbClr val="0070C0"/>
              </a:solidFill>
              <a:latin typeface="Arial" panose="020B0604020202020204" pitchFamily="34" charset="0"/>
              <a:cs typeface="Times New Roman" panose="02020603050405020304" pitchFamily="18" charset="0"/>
            </a:endParaRPr>
          </a:p>
        </p:txBody>
      </p:sp>
      <p:pic>
        <p:nvPicPr>
          <p:cNvPr id="3" name="Resim 2">
            <a:extLst>
              <a:ext uri="{FF2B5EF4-FFF2-40B4-BE49-F238E27FC236}">
                <a16:creationId xmlns:a16="http://schemas.microsoft.com/office/drawing/2014/main" id="{C5C6A9A6-199A-4DCB-A757-FDADF6F016D7}"/>
              </a:ext>
            </a:extLst>
          </p:cNvPr>
          <p:cNvPicPr>
            <a:picLocks noChangeAspect="1"/>
          </p:cNvPicPr>
          <p:nvPr/>
        </p:nvPicPr>
        <p:blipFill>
          <a:blip r:embed="rId5"/>
          <a:stretch>
            <a:fillRect/>
          </a:stretch>
        </p:blipFill>
        <p:spPr>
          <a:xfrm>
            <a:off x="4661409" y="989039"/>
            <a:ext cx="9343131" cy="3033512"/>
          </a:xfrm>
          <a:prstGeom prst="rect">
            <a:avLst/>
          </a:prstGeom>
        </p:spPr>
      </p:pic>
      <p:pic>
        <p:nvPicPr>
          <p:cNvPr id="4" name="Resim 3">
            <a:extLst>
              <a:ext uri="{FF2B5EF4-FFF2-40B4-BE49-F238E27FC236}">
                <a16:creationId xmlns:a16="http://schemas.microsoft.com/office/drawing/2014/main" id="{D039CFAF-6FF4-4003-9160-55F3971CEF67}"/>
              </a:ext>
            </a:extLst>
          </p:cNvPr>
          <p:cNvPicPr>
            <a:picLocks noChangeAspect="1"/>
          </p:cNvPicPr>
          <p:nvPr/>
        </p:nvPicPr>
        <p:blipFill>
          <a:blip r:embed="rId6"/>
          <a:stretch>
            <a:fillRect/>
          </a:stretch>
        </p:blipFill>
        <p:spPr>
          <a:xfrm>
            <a:off x="4661409" y="4073263"/>
            <a:ext cx="9343131" cy="5145083"/>
          </a:xfrm>
          <a:prstGeom prst="rect">
            <a:avLst/>
          </a:prstGeom>
        </p:spPr>
      </p:pic>
    </p:spTree>
    <p:extLst>
      <p:ext uri="{BB962C8B-B14F-4D97-AF65-F5344CB8AC3E}">
        <p14:creationId xmlns:p14="http://schemas.microsoft.com/office/powerpoint/2010/main" val="172905242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4D0EE343-513D-4E15-AE55-3EDB1196A03C}"/>
              </a:ext>
            </a:extLst>
          </p:cNvPr>
          <p:cNvPicPr>
            <a:picLocks noChangeAspect="1"/>
          </p:cNvPicPr>
          <p:nvPr/>
        </p:nvPicPr>
        <p:blipFill>
          <a:blip r:embed="rId2"/>
          <a:stretch>
            <a:fillRect/>
          </a:stretch>
        </p:blipFill>
        <p:spPr>
          <a:xfrm>
            <a:off x="6057874" y="2551213"/>
            <a:ext cx="6048377" cy="7493054"/>
          </a:xfrm>
          <a:prstGeom prst="rect">
            <a:avLst/>
          </a:prstGeom>
        </p:spPr>
      </p:pic>
      <p:pic>
        <p:nvPicPr>
          <p:cNvPr id="4" name="Resim 3">
            <a:extLst>
              <a:ext uri="{FF2B5EF4-FFF2-40B4-BE49-F238E27FC236}">
                <a16:creationId xmlns:a16="http://schemas.microsoft.com/office/drawing/2014/main" id="{24AE5058-8E66-48C8-980C-96CDDB5E3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232" y="2907662"/>
            <a:ext cx="13716000" cy="2097741"/>
          </a:xfrm>
          <a:prstGeom prst="rect">
            <a:avLst/>
          </a:prstGeom>
        </p:spPr>
      </p:pic>
      <p:pic>
        <p:nvPicPr>
          <p:cNvPr id="6" name="Resim 5">
            <a:extLst>
              <a:ext uri="{FF2B5EF4-FFF2-40B4-BE49-F238E27FC236}">
                <a16:creationId xmlns:a16="http://schemas.microsoft.com/office/drawing/2014/main" id="{318AE41A-3AB9-4447-9B23-D94D1E63E4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5137369"/>
            <a:ext cx="13716000" cy="1278611"/>
          </a:xfrm>
          <a:prstGeom prst="rect">
            <a:avLst/>
          </a:prstGeom>
        </p:spPr>
      </p:pic>
      <p:pic>
        <p:nvPicPr>
          <p:cNvPr id="9" name="Resim 8">
            <a:extLst>
              <a:ext uri="{FF2B5EF4-FFF2-40B4-BE49-F238E27FC236}">
                <a16:creationId xmlns:a16="http://schemas.microsoft.com/office/drawing/2014/main" id="{38FAF708-D3F0-4EB6-8768-68F13C12F7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768" y="6547657"/>
            <a:ext cx="13716000" cy="895028"/>
          </a:xfrm>
          <a:prstGeom prst="rect">
            <a:avLst/>
          </a:prstGeom>
        </p:spPr>
      </p:pic>
      <p:pic>
        <p:nvPicPr>
          <p:cNvPr id="27650" name="Picture 4" descr="bıiyotek-1.JPG">
            <a:extLst>
              <a:ext uri="{FF2B5EF4-FFF2-40B4-BE49-F238E27FC236}">
                <a16:creationId xmlns:a16="http://schemas.microsoft.com/office/drawing/2014/main" id="{76A3D804-D3E2-4550-B9D7-6B983F19FB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89782" y="8351045"/>
            <a:ext cx="2512218" cy="19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Metin kutusu 1">
            <a:extLst>
              <a:ext uri="{FF2B5EF4-FFF2-40B4-BE49-F238E27FC236}">
                <a16:creationId xmlns:a16="http://schemas.microsoft.com/office/drawing/2014/main" id="{1B3F7C4D-B7CC-48D4-B872-13F3376DB804}"/>
              </a:ext>
            </a:extLst>
          </p:cNvPr>
          <p:cNvSpPr txBox="1">
            <a:spLocks noChangeArrowheads="1"/>
          </p:cNvSpPr>
          <p:nvPr/>
        </p:nvSpPr>
        <p:spPr bwMode="auto">
          <a:xfrm>
            <a:off x="12189620" y="9679783"/>
            <a:ext cx="12845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500">
                <a:solidFill>
                  <a:srgbClr val="0070C0"/>
                </a:solidFill>
                <a:cs typeface="Arial" panose="020B0604020202020204" pitchFamily="34" charset="0"/>
              </a:rPr>
              <a:t>@GTUBiotech</a:t>
            </a:r>
          </a:p>
        </p:txBody>
      </p:sp>
      <p:pic>
        <p:nvPicPr>
          <p:cNvPr id="27653" name="Picture 2" descr="facebook ile ilgili görsel sonucu">
            <a:extLst>
              <a:ext uri="{FF2B5EF4-FFF2-40B4-BE49-F238E27FC236}">
                <a16:creationId xmlns:a16="http://schemas.microsoft.com/office/drawing/2014/main" id="{84406EEE-73D6-460D-B5F2-C203140A3C5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977813" y="9272588"/>
            <a:ext cx="407195" cy="40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twitter ile ilgili görsel sonucu">
            <a:extLst>
              <a:ext uri="{FF2B5EF4-FFF2-40B4-BE49-F238E27FC236}">
                <a16:creationId xmlns:a16="http://schemas.microsoft.com/office/drawing/2014/main" id="{2052B674-48D8-4A12-BE24-0AE163981BC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89620" y="9217820"/>
            <a:ext cx="5286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Dikdörtgen 7">
            <a:extLst>
              <a:ext uri="{FF2B5EF4-FFF2-40B4-BE49-F238E27FC236}">
                <a16:creationId xmlns:a16="http://schemas.microsoft.com/office/drawing/2014/main" id="{B650E608-4541-4EC4-9FA8-AEA57DE75A96}"/>
              </a:ext>
            </a:extLst>
          </p:cNvPr>
          <p:cNvSpPr>
            <a:spLocks noChangeArrowheads="1"/>
          </p:cNvSpPr>
          <p:nvPr/>
        </p:nvSpPr>
        <p:spPr bwMode="auto">
          <a:xfrm>
            <a:off x="6226970" y="607220"/>
            <a:ext cx="6048375" cy="50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41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7000"/>
              </a:lnSpc>
              <a:spcBef>
                <a:spcPct val="0"/>
              </a:spcBef>
              <a:buFontTx/>
              <a:buNone/>
            </a:pPr>
            <a:r>
              <a:rPr lang="tr-TR" altLang="tr-TR" sz="2700">
                <a:solidFill>
                  <a:srgbClr val="0070C0"/>
                </a:solidFill>
                <a:latin typeface="Arial" panose="020B0604020202020204" pitchFamily="34" charset="0"/>
                <a:cs typeface="Arial" panose="020B0604020202020204" pitchFamily="34" charset="0"/>
              </a:rPr>
              <a:t>Danışman Değişikliği</a:t>
            </a:r>
            <a:endParaRPr lang="tr-TR" altLang="tr-TR" sz="2700">
              <a:solidFill>
                <a:srgbClr val="0070C0"/>
              </a:solidFill>
              <a:latin typeface="Arial" panose="020B0604020202020204" pitchFamily="34" charset="0"/>
              <a:cs typeface="Times New Roman" panose="02020603050405020304" pitchFamily="18" charset="0"/>
            </a:endParaRPr>
          </a:p>
        </p:txBody>
      </p:sp>
      <p:sp>
        <p:nvSpPr>
          <p:cNvPr id="8" name="Metin kutusu 2">
            <a:extLst>
              <a:ext uri="{FF2B5EF4-FFF2-40B4-BE49-F238E27FC236}">
                <a16:creationId xmlns:a16="http://schemas.microsoft.com/office/drawing/2014/main" id="{D6D24F3E-0D29-41AB-9F6A-8C16AA2CED2A}"/>
              </a:ext>
            </a:extLst>
          </p:cNvPr>
          <p:cNvSpPr txBox="1">
            <a:spLocks noChangeArrowheads="1"/>
          </p:cNvSpPr>
          <p:nvPr/>
        </p:nvSpPr>
        <p:spPr bwMode="auto">
          <a:xfrm>
            <a:off x="3149204" y="1796861"/>
            <a:ext cx="11989593"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714500" indent="-342900">
              <a:defRPr>
                <a:solidFill>
                  <a:schemeClr val="tx1"/>
                </a:solidFill>
                <a:latin typeface="Calibri" panose="020F0502020204030204" pitchFamily="34" charset="0"/>
              </a:defRPr>
            </a:lvl4pPr>
            <a:lvl5pPr marL="2171700" indent="-342900">
              <a:defRPr>
                <a:solidFill>
                  <a:schemeClr val="tx1"/>
                </a:solidFill>
                <a:latin typeface="Calibri" panose="020F0502020204030204" pitchFamily="34" charset="0"/>
              </a:defRPr>
            </a:lvl5pPr>
            <a:lvl6pPr marL="2628900" indent="-342900" fontAlgn="base">
              <a:spcBef>
                <a:spcPct val="0"/>
              </a:spcBef>
              <a:spcAft>
                <a:spcPct val="0"/>
              </a:spcAft>
              <a:defRPr>
                <a:solidFill>
                  <a:schemeClr val="tx1"/>
                </a:solidFill>
                <a:latin typeface="Calibri" panose="020F0502020204030204" pitchFamily="34" charset="0"/>
              </a:defRPr>
            </a:lvl6pPr>
            <a:lvl7pPr marL="3086100" indent="-342900" fontAlgn="base">
              <a:spcBef>
                <a:spcPct val="0"/>
              </a:spcBef>
              <a:spcAft>
                <a:spcPct val="0"/>
              </a:spcAft>
              <a:defRPr>
                <a:solidFill>
                  <a:schemeClr val="tx1"/>
                </a:solidFill>
                <a:latin typeface="Calibri" panose="020F0502020204030204" pitchFamily="34" charset="0"/>
              </a:defRPr>
            </a:lvl7pPr>
            <a:lvl8pPr marL="3543300" indent="-342900" fontAlgn="base">
              <a:spcBef>
                <a:spcPct val="0"/>
              </a:spcBef>
              <a:spcAft>
                <a:spcPct val="0"/>
              </a:spcAft>
              <a:defRPr>
                <a:solidFill>
                  <a:schemeClr val="tx1"/>
                </a:solidFill>
                <a:latin typeface="Calibri" panose="020F0502020204030204" pitchFamily="34" charset="0"/>
              </a:defRPr>
            </a:lvl8pPr>
            <a:lvl9pPr marL="4000500" indent="-342900" fontAlgn="base">
              <a:spcBef>
                <a:spcPct val="0"/>
              </a:spcBef>
              <a:spcAft>
                <a:spcPct val="0"/>
              </a:spcAft>
              <a:defRPr>
                <a:solidFill>
                  <a:schemeClr val="tx1"/>
                </a:solidFill>
                <a:latin typeface="Calibri" panose="020F0502020204030204" pitchFamily="34" charset="0"/>
              </a:defRPr>
            </a:lvl9pPr>
          </a:lstStyle>
          <a:p>
            <a:pPr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Enstitü olarak arzu ettiğimiz bir durum olmamakla beraber «Senato Esasları» çerçevesinde mümkündür.</a:t>
            </a:r>
          </a:p>
          <a:p>
            <a:pPr eaLnBrk="1" hangingPunct="1">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a:p>
            <a:pPr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Danışman değişikliğinin öğrenci için opsiyon değişikliğine de sebep olması durumunda öğrencinin ders yükümlülüklerini tamamlamak için yeniden veya fazladan ders alması gerekebilir.</a:t>
            </a:r>
          </a:p>
          <a:p>
            <a:pPr eaLnBrk="1" hangingPunct="1">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2171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par>
                          <p:cTn id="39" fill="hold">
                            <p:stCondLst>
                              <p:cond delay="500"/>
                            </p:stCondLst>
                            <p:childTnLst>
                              <p:par>
                                <p:cTn id="40" presetID="3" presetClass="entr" presetSubtype="10" fill="hold" nodeType="afterEffect">
                                  <p:stCondLst>
                                    <p:cond delay="0"/>
                                  </p:stCondLst>
                                  <p:childTnLst>
                                    <p:set>
                                      <p:cBhvr>
                                        <p:cTn id="41" dur="1" fill="hold">
                                          <p:stCondLst>
                                            <p:cond delay="0"/>
                                          </p:stCondLst>
                                        </p:cTn>
                                        <p:tgtEl>
                                          <p:spTgt spid="8">
                                            <p:txEl>
                                              <p:pRg st="2" end="2"/>
                                            </p:txEl>
                                          </p:spTgt>
                                        </p:tgtEl>
                                        <p:attrNameLst>
                                          <p:attrName>style.visibility</p:attrName>
                                        </p:attrNameLst>
                                      </p:cBhvr>
                                      <p:to>
                                        <p:strVal val="visible"/>
                                      </p:to>
                                    </p:set>
                                    <p:animEffect transition="in" filter="blinds(horizontal)">
                                      <p:cBhvr>
                                        <p:cTn id="4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bıiyotek-1.JPG">
            <a:extLst>
              <a:ext uri="{FF2B5EF4-FFF2-40B4-BE49-F238E27FC236}">
                <a16:creationId xmlns:a16="http://schemas.microsoft.com/office/drawing/2014/main" id="{76A3D804-D3E2-4550-B9D7-6B983F19F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9782" y="8351045"/>
            <a:ext cx="2512218" cy="19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Metin kutusu 1">
            <a:extLst>
              <a:ext uri="{FF2B5EF4-FFF2-40B4-BE49-F238E27FC236}">
                <a16:creationId xmlns:a16="http://schemas.microsoft.com/office/drawing/2014/main" id="{1B3F7C4D-B7CC-48D4-B872-13F3376DB804}"/>
              </a:ext>
            </a:extLst>
          </p:cNvPr>
          <p:cNvSpPr txBox="1">
            <a:spLocks noChangeArrowheads="1"/>
          </p:cNvSpPr>
          <p:nvPr/>
        </p:nvSpPr>
        <p:spPr bwMode="auto">
          <a:xfrm>
            <a:off x="12189620" y="9679783"/>
            <a:ext cx="12845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500">
                <a:solidFill>
                  <a:srgbClr val="0070C0"/>
                </a:solidFill>
                <a:cs typeface="Arial" panose="020B0604020202020204" pitchFamily="34" charset="0"/>
              </a:rPr>
              <a:t>@GTUBiotech</a:t>
            </a:r>
          </a:p>
        </p:txBody>
      </p:sp>
      <p:pic>
        <p:nvPicPr>
          <p:cNvPr id="27653" name="Picture 2" descr="facebook ile ilgili görsel sonucu">
            <a:extLst>
              <a:ext uri="{FF2B5EF4-FFF2-40B4-BE49-F238E27FC236}">
                <a16:creationId xmlns:a16="http://schemas.microsoft.com/office/drawing/2014/main" id="{84406EEE-73D6-460D-B5F2-C203140A3C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7813" y="9272588"/>
            <a:ext cx="407195" cy="40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twitter ile ilgili görsel sonucu">
            <a:extLst>
              <a:ext uri="{FF2B5EF4-FFF2-40B4-BE49-F238E27FC236}">
                <a16:creationId xmlns:a16="http://schemas.microsoft.com/office/drawing/2014/main" id="{2052B674-48D8-4A12-BE24-0AE163981B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89620" y="9217820"/>
            <a:ext cx="5286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Dikdörtgen 7">
            <a:extLst>
              <a:ext uri="{FF2B5EF4-FFF2-40B4-BE49-F238E27FC236}">
                <a16:creationId xmlns:a16="http://schemas.microsoft.com/office/drawing/2014/main" id="{B650E608-4541-4EC4-9FA8-AEA57DE75A96}"/>
              </a:ext>
            </a:extLst>
          </p:cNvPr>
          <p:cNvSpPr>
            <a:spLocks noChangeArrowheads="1"/>
          </p:cNvSpPr>
          <p:nvPr/>
        </p:nvSpPr>
        <p:spPr bwMode="auto">
          <a:xfrm>
            <a:off x="6226970" y="607220"/>
            <a:ext cx="6048375" cy="50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41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7000"/>
              </a:lnSpc>
              <a:spcBef>
                <a:spcPct val="0"/>
              </a:spcBef>
              <a:buFontTx/>
              <a:buNone/>
            </a:pPr>
            <a:r>
              <a:rPr lang="tr-TR" altLang="tr-TR" sz="2700">
                <a:solidFill>
                  <a:srgbClr val="0070C0"/>
                </a:solidFill>
                <a:latin typeface="Arial" panose="020B0604020202020204" pitchFamily="34" charset="0"/>
                <a:cs typeface="Arial" panose="020B0604020202020204" pitchFamily="34" charset="0"/>
              </a:rPr>
              <a:t>Doktora Yeterlik Sınavı</a:t>
            </a:r>
            <a:endParaRPr lang="tr-TR" altLang="tr-TR" sz="2700">
              <a:solidFill>
                <a:srgbClr val="0070C0"/>
              </a:solidFill>
              <a:latin typeface="Arial" panose="020B0604020202020204" pitchFamily="34" charset="0"/>
              <a:cs typeface="Times New Roman" panose="02020603050405020304" pitchFamily="18" charset="0"/>
            </a:endParaRPr>
          </a:p>
        </p:txBody>
      </p:sp>
      <p:sp>
        <p:nvSpPr>
          <p:cNvPr id="12" name="Metin kutusu 2">
            <a:extLst>
              <a:ext uri="{FF2B5EF4-FFF2-40B4-BE49-F238E27FC236}">
                <a16:creationId xmlns:a16="http://schemas.microsoft.com/office/drawing/2014/main" id="{D8056560-01DB-476E-9524-3BD1EB22B57C}"/>
              </a:ext>
            </a:extLst>
          </p:cNvPr>
          <p:cNvSpPr txBox="1">
            <a:spLocks noChangeArrowheads="1"/>
          </p:cNvSpPr>
          <p:nvPr/>
        </p:nvSpPr>
        <p:spPr bwMode="auto">
          <a:xfrm>
            <a:off x="2514600" y="1573808"/>
            <a:ext cx="11989593" cy="715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714500" indent="-342900">
              <a:defRPr>
                <a:solidFill>
                  <a:schemeClr val="tx1"/>
                </a:solidFill>
                <a:latin typeface="Calibri" panose="020F0502020204030204" pitchFamily="34" charset="0"/>
              </a:defRPr>
            </a:lvl4pPr>
            <a:lvl5pPr marL="2171700" indent="-342900">
              <a:defRPr>
                <a:solidFill>
                  <a:schemeClr val="tx1"/>
                </a:solidFill>
                <a:latin typeface="Calibri" panose="020F0502020204030204" pitchFamily="34" charset="0"/>
              </a:defRPr>
            </a:lvl5pPr>
            <a:lvl6pPr marL="2628900" indent="-342900" fontAlgn="base">
              <a:spcBef>
                <a:spcPct val="0"/>
              </a:spcBef>
              <a:spcAft>
                <a:spcPct val="0"/>
              </a:spcAft>
              <a:defRPr>
                <a:solidFill>
                  <a:schemeClr val="tx1"/>
                </a:solidFill>
                <a:latin typeface="Calibri" panose="020F0502020204030204" pitchFamily="34" charset="0"/>
              </a:defRPr>
            </a:lvl6pPr>
            <a:lvl7pPr marL="3086100" indent="-342900" fontAlgn="base">
              <a:spcBef>
                <a:spcPct val="0"/>
              </a:spcBef>
              <a:spcAft>
                <a:spcPct val="0"/>
              </a:spcAft>
              <a:defRPr>
                <a:solidFill>
                  <a:schemeClr val="tx1"/>
                </a:solidFill>
                <a:latin typeface="Calibri" panose="020F0502020204030204" pitchFamily="34" charset="0"/>
              </a:defRPr>
            </a:lvl7pPr>
            <a:lvl8pPr marL="3543300" indent="-342900" fontAlgn="base">
              <a:spcBef>
                <a:spcPct val="0"/>
              </a:spcBef>
              <a:spcAft>
                <a:spcPct val="0"/>
              </a:spcAft>
              <a:defRPr>
                <a:solidFill>
                  <a:schemeClr val="tx1"/>
                </a:solidFill>
                <a:latin typeface="Calibri" panose="020F0502020204030204" pitchFamily="34" charset="0"/>
              </a:defRPr>
            </a:lvl8pPr>
            <a:lvl9pPr marL="4000500" indent="-342900" fontAlgn="base">
              <a:spcBef>
                <a:spcPct val="0"/>
              </a:spcBef>
              <a:spcAft>
                <a:spcPct val="0"/>
              </a:spcAft>
              <a:defRPr>
                <a:solidFill>
                  <a:schemeClr val="tx1"/>
                </a:solidFill>
                <a:latin typeface="Calibri" panose="020F0502020204030204" pitchFamily="34" charset="0"/>
              </a:defRPr>
            </a:lvl9pPr>
          </a:lstStyle>
          <a:p>
            <a:pPr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Uzmanlık alan dersi hariç kredili ve kredisiz tüm derslerini tamamlamış ve AGNO’su en az 3.00 olan öğrenciler girebilir.</a:t>
            </a:r>
          </a:p>
          <a:p>
            <a:pPr eaLnBrk="1" hangingPunct="1">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a:p>
            <a:pPr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Doktora öğrencileri en erken 2., en geç 5. yarıyılın sonunda, Bütünleşik Doktora öğrencileri ise en erken 4., en geç 7. yarıyılın sonunda yeterlik sınavına girmek zorundadır.</a:t>
            </a:r>
          </a:p>
          <a:p>
            <a:pPr eaLnBrk="1" hangingPunct="1">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a:p>
            <a:pPr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Sınav yazılı ve sözlü olmak üzere aralarında 5-10 iş günü olacak 2 kısımdan oluşur.</a:t>
            </a:r>
          </a:p>
          <a:p>
            <a:pPr eaLnBrk="1" hangingPunct="1">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a:p>
            <a:pPr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Sınav güz yarıyılında Ocak ayı içinde, bahar yarıyılında ise Haziran veya Temmuz’da yapılır. Kesin tarihler önceden ilan edilir.</a:t>
            </a:r>
          </a:p>
          <a:p>
            <a:pPr eaLnBrk="1" hangingPunct="1">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a:p>
            <a:pPr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Yazılıdan en az 100 üzerinden 65 alan öğrenciler sözlüye girebilir.</a:t>
            </a:r>
          </a:p>
          <a:p>
            <a:pPr eaLnBrk="1" hangingPunct="1">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a:p>
            <a:pPr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Sınavda başarılı sayılmak için yazılının %60’ı sözlününse %40’ı toplanarak hesaplanan başarı notunun en az %70 olması gerekir.</a:t>
            </a:r>
          </a:p>
        </p:txBody>
      </p:sp>
      <p:pic>
        <p:nvPicPr>
          <p:cNvPr id="4" name="Picture 3"/>
          <p:cNvPicPr>
            <a:picLocks noChangeAspect="1"/>
          </p:cNvPicPr>
          <p:nvPr/>
        </p:nvPicPr>
        <p:blipFill>
          <a:blip r:embed="rId5"/>
          <a:stretch>
            <a:fillRect/>
          </a:stretch>
        </p:blipFill>
        <p:spPr>
          <a:xfrm>
            <a:off x="2743200" y="1775530"/>
            <a:ext cx="14296588" cy="6575515"/>
          </a:xfrm>
          <a:prstGeom prst="rect">
            <a:avLst/>
          </a:prstGeom>
        </p:spPr>
      </p:pic>
    </p:spTree>
    <p:extLst>
      <p:ext uri="{BB962C8B-B14F-4D97-AF65-F5344CB8AC3E}">
        <p14:creationId xmlns:p14="http://schemas.microsoft.com/office/powerpoint/2010/main" val="727437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blinds(horizontal)">
                                      <p:cBhvr>
                                        <p:cTn id="15" dur="500"/>
                                        <p:tgtEl>
                                          <p:spTgt spid="1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2">
                                            <p:txEl>
                                              <p:pRg st="2" end="2"/>
                                            </p:txEl>
                                          </p:spTgt>
                                        </p:tgtEl>
                                        <p:attrNameLst>
                                          <p:attrName>style.visibility</p:attrName>
                                        </p:attrNameLst>
                                      </p:cBhvr>
                                      <p:to>
                                        <p:strVal val="visible"/>
                                      </p:to>
                                    </p:set>
                                    <p:animEffect transition="in" filter="blinds(horizontal)">
                                      <p:cBhvr>
                                        <p:cTn id="20" dur="500"/>
                                        <p:tgtEl>
                                          <p:spTgt spid="1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Effect transition="in" filter="blinds(horizontal)">
                                      <p:cBhvr>
                                        <p:cTn id="25" dur="500"/>
                                        <p:tgtEl>
                                          <p:spTgt spid="1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2">
                                            <p:txEl>
                                              <p:pRg st="6" end="6"/>
                                            </p:txEl>
                                          </p:spTgt>
                                        </p:tgtEl>
                                        <p:attrNameLst>
                                          <p:attrName>style.visibility</p:attrName>
                                        </p:attrNameLst>
                                      </p:cBhvr>
                                      <p:to>
                                        <p:strVal val="visible"/>
                                      </p:to>
                                    </p:set>
                                    <p:animEffect transition="in" filter="blinds(horizontal)">
                                      <p:cBhvr>
                                        <p:cTn id="30" dur="500"/>
                                        <p:tgtEl>
                                          <p:spTgt spid="1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12">
                                            <p:txEl>
                                              <p:pRg st="8" end="8"/>
                                            </p:txEl>
                                          </p:spTgt>
                                        </p:tgtEl>
                                        <p:attrNameLst>
                                          <p:attrName>style.visibility</p:attrName>
                                        </p:attrNameLst>
                                      </p:cBhvr>
                                      <p:to>
                                        <p:strVal val="visible"/>
                                      </p:to>
                                    </p:set>
                                    <p:animEffect transition="in" filter="blinds(horizontal)">
                                      <p:cBhvr>
                                        <p:cTn id="35" dur="500"/>
                                        <p:tgtEl>
                                          <p:spTgt spid="12">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12">
                                            <p:txEl>
                                              <p:pRg st="10" end="10"/>
                                            </p:txEl>
                                          </p:spTgt>
                                        </p:tgtEl>
                                        <p:attrNameLst>
                                          <p:attrName>style.visibility</p:attrName>
                                        </p:attrNameLst>
                                      </p:cBhvr>
                                      <p:to>
                                        <p:strVal val="visible"/>
                                      </p:to>
                                    </p:set>
                                    <p:animEffect transition="in" filter="blinds(horizontal)">
                                      <p:cBhvr>
                                        <p:cTn id="40" dur="50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bıiyotek-1.JPG">
            <a:extLst>
              <a:ext uri="{FF2B5EF4-FFF2-40B4-BE49-F238E27FC236}">
                <a16:creationId xmlns:a16="http://schemas.microsoft.com/office/drawing/2014/main" id="{76A3D804-D3E2-4550-B9D7-6B983F19F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9782" y="8351045"/>
            <a:ext cx="2512218" cy="19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Metin kutusu 1">
            <a:extLst>
              <a:ext uri="{FF2B5EF4-FFF2-40B4-BE49-F238E27FC236}">
                <a16:creationId xmlns:a16="http://schemas.microsoft.com/office/drawing/2014/main" id="{1B3F7C4D-B7CC-48D4-B872-13F3376DB804}"/>
              </a:ext>
            </a:extLst>
          </p:cNvPr>
          <p:cNvSpPr txBox="1">
            <a:spLocks noChangeArrowheads="1"/>
          </p:cNvSpPr>
          <p:nvPr/>
        </p:nvSpPr>
        <p:spPr bwMode="auto">
          <a:xfrm>
            <a:off x="12189620" y="9679783"/>
            <a:ext cx="12845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500">
                <a:solidFill>
                  <a:srgbClr val="0070C0"/>
                </a:solidFill>
                <a:cs typeface="Arial" panose="020B0604020202020204" pitchFamily="34" charset="0"/>
              </a:rPr>
              <a:t>@GTUBiotech</a:t>
            </a:r>
          </a:p>
        </p:txBody>
      </p:sp>
      <p:pic>
        <p:nvPicPr>
          <p:cNvPr id="27653" name="Picture 2" descr="facebook ile ilgili görsel sonucu">
            <a:extLst>
              <a:ext uri="{FF2B5EF4-FFF2-40B4-BE49-F238E27FC236}">
                <a16:creationId xmlns:a16="http://schemas.microsoft.com/office/drawing/2014/main" id="{84406EEE-73D6-460D-B5F2-C203140A3C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7813" y="9272588"/>
            <a:ext cx="407195" cy="40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twitter ile ilgili görsel sonucu">
            <a:extLst>
              <a:ext uri="{FF2B5EF4-FFF2-40B4-BE49-F238E27FC236}">
                <a16:creationId xmlns:a16="http://schemas.microsoft.com/office/drawing/2014/main" id="{2052B674-48D8-4A12-BE24-0AE163981B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89620" y="9217820"/>
            <a:ext cx="5286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Dikdörtgen 7">
            <a:extLst>
              <a:ext uri="{FF2B5EF4-FFF2-40B4-BE49-F238E27FC236}">
                <a16:creationId xmlns:a16="http://schemas.microsoft.com/office/drawing/2014/main" id="{B650E608-4541-4EC4-9FA8-AEA57DE75A96}"/>
              </a:ext>
            </a:extLst>
          </p:cNvPr>
          <p:cNvSpPr>
            <a:spLocks noChangeArrowheads="1"/>
          </p:cNvSpPr>
          <p:nvPr/>
        </p:nvSpPr>
        <p:spPr bwMode="auto">
          <a:xfrm>
            <a:off x="6226970" y="607220"/>
            <a:ext cx="6048375" cy="50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41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7000"/>
              </a:lnSpc>
              <a:spcBef>
                <a:spcPct val="0"/>
              </a:spcBef>
              <a:buFontTx/>
              <a:buNone/>
            </a:pPr>
            <a:r>
              <a:rPr lang="tr-TR" altLang="tr-TR" sz="2700">
                <a:solidFill>
                  <a:srgbClr val="0070C0"/>
                </a:solidFill>
                <a:latin typeface="Arial" panose="020B0604020202020204" pitchFamily="34" charset="0"/>
                <a:cs typeface="Arial" panose="020B0604020202020204" pitchFamily="34" charset="0"/>
              </a:rPr>
              <a:t>Doktora Yeterlik Sınavı</a:t>
            </a:r>
            <a:endParaRPr lang="tr-TR" altLang="tr-TR" sz="2700">
              <a:solidFill>
                <a:srgbClr val="0070C0"/>
              </a:solidFill>
              <a:latin typeface="Arial" panose="020B0604020202020204" pitchFamily="34" charset="0"/>
              <a:cs typeface="Times New Roman" panose="02020603050405020304" pitchFamily="18" charset="0"/>
            </a:endParaRPr>
          </a:p>
        </p:txBody>
      </p:sp>
      <p:sp>
        <p:nvSpPr>
          <p:cNvPr id="12" name="Metin kutusu 2">
            <a:extLst>
              <a:ext uri="{FF2B5EF4-FFF2-40B4-BE49-F238E27FC236}">
                <a16:creationId xmlns:a16="http://schemas.microsoft.com/office/drawing/2014/main" id="{D8056560-01DB-476E-9524-3BD1EB22B57C}"/>
              </a:ext>
            </a:extLst>
          </p:cNvPr>
          <p:cNvSpPr txBox="1">
            <a:spLocks noChangeArrowheads="1"/>
          </p:cNvSpPr>
          <p:nvPr/>
        </p:nvSpPr>
        <p:spPr bwMode="auto">
          <a:xfrm>
            <a:off x="3149204" y="1363081"/>
            <a:ext cx="11989593" cy="7986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714500" indent="-342900">
              <a:defRPr>
                <a:solidFill>
                  <a:schemeClr val="tx1"/>
                </a:solidFill>
                <a:latin typeface="Calibri" panose="020F0502020204030204" pitchFamily="34" charset="0"/>
              </a:defRPr>
            </a:lvl4pPr>
            <a:lvl5pPr marL="2171700" indent="-342900">
              <a:defRPr>
                <a:solidFill>
                  <a:schemeClr val="tx1"/>
                </a:solidFill>
                <a:latin typeface="Calibri" panose="020F0502020204030204" pitchFamily="34" charset="0"/>
              </a:defRPr>
            </a:lvl5pPr>
            <a:lvl6pPr marL="2628900" indent="-342900" fontAlgn="base">
              <a:spcBef>
                <a:spcPct val="0"/>
              </a:spcBef>
              <a:spcAft>
                <a:spcPct val="0"/>
              </a:spcAft>
              <a:defRPr>
                <a:solidFill>
                  <a:schemeClr val="tx1"/>
                </a:solidFill>
                <a:latin typeface="Calibri" panose="020F0502020204030204" pitchFamily="34" charset="0"/>
              </a:defRPr>
            </a:lvl6pPr>
            <a:lvl7pPr marL="3086100" indent="-342900" fontAlgn="base">
              <a:spcBef>
                <a:spcPct val="0"/>
              </a:spcBef>
              <a:spcAft>
                <a:spcPct val="0"/>
              </a:spcAft>
              <a:defRPr>
                <a:solidFill>
                  <a:schemeClr val="tx1"/>
                </a:solidFill>
                <a:latin typeface="Calibri" panose="020F0502020204030204" pitchFamily="34" charset="0"/>
              </a:defRPr>
            </a:lvl7pPr>
            <a:lvl8pPr marL="3543300" indent="-342900" fontAlgn="base">
              <a:spcBef>
                <a:spcPct val="0"/>
              </a:spcBef>
              <a:spcAft>
                <a:spcPct val="0"/>
              </a:spcAft>
              <a:defRPr>
                <a:solidFill>
                  <a:schemeClr val="tx1"/>
                </a:solidFill>
                <a:latin typeface="Calibri" panose="020F0502020204030204" pitchFamily="34" charset="0"/>
              </a:defRPr>
            </a:lvl8pPr>
            <a:lvl9pPr marL="4000500" indent="-342900" fontAlgn="base">
              <a:spcBef>
                <a:spcPct val="0"/>
              </a:spcBef>
              <a:spcAft>
                <a:spcPct val="0"/>
              </a:spcAft>
              <a:defRPr>
                <a:solidFill>
                  <a:schemeClr val="tx1"/>
                </a:solidFill>
                <a:latin typeface="Calibri" panose="020F0502020204030204" pitchFamily="34" charset="0"/>
              </a:defRPr>
            </a:lvl9pPr>
          </a:lstStyle>
          <a:p>
            <a:pPr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Yazılı sınav:</a:t>
            </a:r>
          </a:p>
          <a:p>
            <a:pPr lvl="1"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2 konu: “Advanced </a:t>
            </a:r>
            <a:r>
              <a:rPr lang="tr-TR" altLang="tr-TR" sz="2700" err="1">
                <a:latin typeface="Arial" panose="020B0604020202020204" pitchFamily="34" charset="0"/>
                <a:cs typeface="Arial" panose="020B0604020202020204" pitchFamily="34" charset="0"/>
              </a:rPr>
              <a:t>Biotechnology</a:t>
            </a:r>
            <a:r>
              <a:rPr lang="tr-TR" altLang="tr-TR" sz="2700">
                <a:latin typeface="Arial" panose="020B0604020202020204" pitchFamily="34" charset="0"/>
                <a:cs typeface="Arial" panose="020B0604020202020204" pitchFamily="34" charset="0"/>
              </a:rPr>
              <a:t>” ve “</a:t>
            </a:r>
            <a:r>
              <a:rPr lang="tr-TR" altLang="tr-TR" sz="2700" err="1">
                <a:latin typeface="Arial" panose="020B0604020202020204" pitchFamily="34" charset="0"/>
                <a:cs typeface="Arial" panose="020B0604020202020204" pitchFamily="34" charset="0"/>
              </a:rPr>
              <a:t>Bioentrepreneurship</a:t>
            </a:r>
            <a:r>
              <a:rPr lang="tr-TR" altLang="tr-TR" sz="2700">
                <a:latin typeface="Arial" panose="020B0604020202020204" pitchFamily="34" charset="0"/>
                <a:cs typeface="Arial" panose="020B0604020202020204" pitchFamily="34" charset="0"/>
              </a:rPr>
              <a:t>” (zorunlu)</a:t>
            </a:r>
          </a:p>
          <a:p>
            <a:pPr lvl="1"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5 konu: </a:t>
            </a:r>
            <a:r>
              <a:rPr lang="tr-TR" sz="2700">
                <a:latin typeface="Arial" panose="020B0604020202020204" pitchFamily="34" charset="0"/>
                <a:cs typeface="Arial" panose="020B0604020202020204" pitchFamily="34" charset="0"/>
              </a:rPr>
              <a:t>Biyoteknoloji Enstitüsü Biyoteknoloji Anabilim Dalı tarafından belirlenen Biyoteknoloji Doktora Yeterlik Yazılı Sınavı Konu Seçme </a:t>
            </a:r>
            <a:r>
              <a:rPr lang="tr-TR" sz="2700" err="1">
                <a:latin typeface="Arial" panose="020B0604020202020204" pitchFamily="34" charset="0"/>
                <a:cs typeface="Arial" panose="020B0604020202020204" pitchFamily="34" charset="0"/>
              </a:rPr>
              <a:t>Formu’nda</a:t>
            </a:r>
            <a:r>
              <a:rPr lang="tr-TR" sz="2700">
                <a:latin typeface="Arial" panose="020B0604020202020204" pitchFamily="34" charset="0"/>
                <a:cs typeface="Arial" panose="020B0604020202020204" pitchFamily="34" charset="0"/>
              </a:rPr>
              <a:t> listelenen konulardan öğrenci tarafından danışmanının onayı ile seçilir.</a:t>
            </a:r>
          </a:p>
          <a:p>
            <a:pPr lvl="1"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Soru Sayısı: </a:t>
            </a:r>
          </a:p>
          <a:p>
            <a:pPr lvl="2"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“Advanced </a:t>
            </a:r>
            <a:r>
              <a:rPr lang="tr-TR" altLang="tr-TR" sz="2700" err="1">
                <a:latin typeface="Arial" panose="020B0604020202020204" pitchFamily="34" charset="0"/>
                <a:cs typeface="Arial" panose="020B0604020202020204" pitchFamily="34" charset="0"/>
              </a:rPr>
              <a:t>Biotechnology</a:t>
            </a:r>
            <a:r>
              <a:rPr lang="tr-TR" altLang="tr-TR" sz="2700">
                <a:latin typeface="Arial" panose="020B0604020202020204" pitchFamily="34" charset="0"/>
                <a:cs typeface="Arial" panose="020B0604020202020204" pitchFamily="34" charset="0"/>
              </a:rPr>
              <a:t>” konusundan 2 </a:t>
            </a:r>
          </a:p>
          <a:p>
            <a:pPr lvl="2"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a:t>
            </a:r>
            <a:r>
              <a:rPr lang="tr-TR" altLang="tr-TR" sz="2700" err="1">
                <a:latin typeface="Arial" panose="020B0604020202020204" pitchFamily="34" charset="0"/>
                <a:cs typeface="Arial" panose="020B0604020202020204" pitchFamily="34" charset="0"/>
              </a:rPr>
              <a:t>Bioentrepreneurship</a:t>
            </a:r>
            <a:r>
              <a:rPr lang="tr-TR" altLang="tr-TR" sz="2700">
                <a:latin typeface="Arial" panose="020B0604020202020204" pitchFamily="34" charset="0"/>
                <a:cs typeface="Arial" panose="020B0604020202020204" pitchFamily="34" charset="0"/>
              </a:rPr>
              <a:t>” konusundan 1</a:t>
            </a:r>
          </a:p>
          <a:p>
            <a:pPr lvl="2"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Başvuru sahibi öğrenci tarafından seçilen 5 farklı konudan 2’şer (10 sorudan 7 adet seçilip cevaplanacak)</a:t>
            </a:r>
          </a:p>
          <a:p>
            <a:pPr marL="1371600" lvl="2" indent="0">
              <a:buClr>
                <a:srgbClr val="0000FF"/>
              </a:buClr>
            </a:pPr>
            <a:endParaRPr lang="tr-TR" altLang="tr-TR" sz="2700">
              <a:latin typeface="Arial" panose="020B0604020202020204" pitchFamily="34" charset="0"/>
              <a:cs typeface="Arial" panose="020B0604020202020204" pitchFamily="34" charset="0"/>
            </a:endParaRPr>
          </a:p>
          <a:p>
            <a:pPr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Sözlü sınavda öğrenciler kendilerine opsiyonlarına uygun olacak şekilde önceden verilmiş olan 3 araştırma makalesinden sorumludur.</a:t>
            </a:r>
          </a:p>
          <a:p>
            <a:pPr lvl="1"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Son 10 yıl içinde SCI-</a:t>
            </a:r>
            <a:r>
              <a:rPr lang="tr-TR" altLang="tr-TR" sz="2700" err="1">
                <a:latin typeface="Arial" panose="020B0604020202020204" pitchFamily="34" charset="0"/>
                <a:cs typeface="Arial" panose="020B0604020202020204" pitchFamily="34" charset="0"/>
              </a:rPr>
              <a:t>Expanded</a:t>
            </a:r>
            <a:r>
              <a:rPr lang="tr-TR" altLang="tr-TR" sz="2700">
                <a:latin typeface="Arial" panose="020B0604020202020204" pitchFamily="34" charset="0"/>
                <a:cs typeface="Arial" panose="020B0604020202020204" pitchFamily="34" charset="0"/>
              </a:rPr>
              <a:t> indeksinde taranan ve en az 1 JCR disiplininde Q1 diliminde yer alan dergilerde yayımlanmış makaleler</a:t>
            </a:r>
          </a:p>
          <a:p>
            <a:pPr lvl="1"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3 makalenin 1’i sınav sırasında jüri tarafından seçilir ve öğrencinin o makale ile ilgili bir seminer vermesi beklenir.</a:t>
            </a:r>
          </a:p>
          <a:p>
            <a:pPr eaLnBrk="1" hangingPunct="1">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1100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blinds(horizontal)">
                                      <p:cBhvr>
                                        <p:cTn id="10" dur="500"/>
                                        <p:tgtEl>
                                          <p:spTgt spid="12">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blinds(horizontal)">
                                      <p:cBhvr>
                                        <p:cTn id="13" dur="500"/>
                                        <p:tgtEl>
                                          <p:spTgt spid="12">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blinds(horizontal)">
                                      <p:cBhvr>
                                        <p:cTn id="16" dur="500"/>
                                        <p:tgtEl>
                                          <p:spTgt spid="12">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blinds(horizontal)">
                                      <p:cBhvr>
                                        <p:cTn id="19" dur="500"/>
                                        <p:tgtEl>
                                          <p:spTgt spid="12">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blinds(horizontal)">
                                      <p:cBhvr>
                                        <p:cTn id="22" dur="500"/>
                                        <p:tgtEl>
                                          <p:spTgt spid="12">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2">
                                            <p:txEl>
                                              <p:pRg st="6" end="6"/>
                                            </p:txEl>
                                          </p:spTgt>
                                        </p:tgtEl>
                                        <p:attrNameLst>
                                          <p:attrName>style.visibility</p:attrName>
                                        </p:attrNameLst>
                                      </p:cBhvr>
                                      <p:to>
                                        <p:strVal val="visible"/>
                                      </p:to>
                                    </p:set>
                                    <p:animEffect transition="in" filter="blinds(horizontal)">
                                      <p:cBhvr>
                                        <p:cTn id="25" dur="500"/>
                                        <p:tgtEl>
                                          <p:spTgt spid="12">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2">
                                            <p:txEl>
                                              <p:pRg st="8" end="8"/>
                                            </p:txEl>
                                          </p:spTgt>
                                        </p:tgtEl>
                                        <p:attrNameLst>
                                          <p:attrName>style.visibility</p:attrName>
                                        </p:attrNameLst>
                                      </p:cBhvr>
                                      <p:to>
                                        <p:strVal val="visible"/>
                                      </p:to>
                                    </p:set>
                                    <p:animEffect transition="in" filter="blinds(horizontal)">
                                      <p:cBhvr>
                                        <p:cTn id="30" dur="500"/>
                                        <p:tgtEl>
                                          <p:spTgt spid="12">
                                            <p:txEl>
                                              <p:pRg st="8" end="8"/>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2">
                                            <p:txEl>
                                              <p:pRg st="9" end="9"/>
                                            </p:txEl>
                                          </p:spTgt>
                                        </p:tgtEl>
                                        <p:attrNameLst>
                                          <p:attrName>style.visibility</p:attrName>
                                        </p:attrNameLst>
                                      </p:cBhvr>
                                      <p:to>
                                        <p:strVal val="visible"/>
                                      </p:to>
                                    </p:set>
                                    <p:animEffect transition="in" filter="blinds(horizontal)">
                                      <p:cBhvr>
                                        <p:cTn id="33" dur="500"/>
                                        <p:tgtEl>
                                          <p:spTgt spid="12">
                                            <p:txEl>
                                              <p:pRg st="9" end="9"/>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12">
                                            <p:txEl>
                                              <p:pRg st="10" end="10"/>
                                            </p:txEl>
                                          </p:spTgt>
                                        </p:tgtEl>
                                        <p:attrNameLst>
                                          <p:attrName>style.visibility</p:attrName>
                                        </p:attrNameLst>
                                      </p:cBhvr>
                                      <p:to>
                                        <p:strVal val="visible"/>
                                      </p:to>
                                    </p:set>
                                    <p:animEffect transition="in" filter="blinds(horizontal)">
                                      <p:cBhvr>
                                        <p:cTn id="36" dur="500"/>
                                        <p:tgtEl>
                                          <p:spTgt spid="1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BCE810B-F2FF-C14C-A9FF-6A32678A0B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792"/>
          <a:stretch/>
        </p:blipFill>
        <p:spPr>
          <a:xfrm>
            <a:off x="2465280" y="0"/>
            <a:ext cx="7171881" cy="10287000"/>
          </a:xfrm>
          <a:prstGeom prst="rect">
            <a:avLst/>
          </a:prstGeom>
        </p:spPr>
      </p:pic>
      <p:pic>
        <p:nvPicPr>
          <p:cNvPr id="5" name="Resim 4">
            <a:extLst>
              <a:ext uri="{FF2B5EF4-FFF2-40B4-BE49-F238E27FC236}">
                <a16:creationId xmlns:a16="http://schemas.microsoft.com/office/drawing/2014/main" id="{E5B29D62-8E1F-F247-8FF7-24F304B363CE}"/>
              </a:ext>
            </a:extLst>
          </p:cNvPr>
          <p:cNvPicPr>
            <a:picLocks noChangeAspect="1"/>
          </p:cNvPicPr>
          <p:nvPr/>
        </p:nvPicPr>
        <p:blipFill rotWithShape="1">
          <a:blip r:embed="rId4">
            <a:extLst>
              <a:ext uri="{28A0092B-C50C-407E-A947-70E740481C1C}">
                <a14:useLocalDpi xmlns:a14="http://schemas.microsoft.com/office/drawing/2010/main" val="0"/>
              </a:ext>
            </a:extLst>
          </a:blip>
          <a:srcRect l="10771" t="21123" r="7660" b="7865"/>
          <a:stretch/>
        </p:blipFill>
        <p:spPr>
          <a:xfrm>
            <a:off x="9843161" y="2018873"/>
            <a:ext cx="5734221" cy="6210729"/>
          </a:xfrm>
          <a:prstGeom prst="rect">
            <a:avLst/>
          </a:prstGeom>
        </p:spPr>
      </p:pic>
    </p:spTree>
    <p:extLst>
      <p:ext uri="{BB962C8B-B14F-4D97-AF65-F5344CB8AC3E}">
        <p14:creationId xmlns:p14="http://schemas.microsoft.com/office/powerpoint/2010/main" val="32274670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DA9139A6-4EDA-4348-B7F3-974CAFF9BEE1}"/>
              </a:ext>
            </a:extLst>
          </p:cNvPr>
          <p:cNvPicPr>
            <a:picLocks noChangeAspect="1"/>
          </p:cNvPicPr>
          <p:nvPr/>
        </p:nvPicPr>
        <p:blipFill>
          <a:blip r:embed="rId2"/>
          <a:stretch>
            <a:fillRect/>
          </a:stretch>
        </p:blipFill>
        <p:spPr>
          <a:xfrm>
            <a:off x="6707297" y="1363080"/>
            <a:ext cx="5253725" cy="8144892"/>
          </a:xfrm>
          <a:prstGeom prst="rect">
            <a:avLst/>
          </a:prstGeom>
        </p:spPr>
      </p:pic>
      <p:pic>
        <p:nvPicPr>
          <p:cNvPr id="27650" name="Picture 4" descr="bıiyotek-1.JPG">
            <a:extLst>
              <a:ext uri="{FF2B5EF4-FFF2-40B4-BE49-F238E27FC236}">
                <a16:creationId xmlns:a16="http://schemas.microsoft.com/office/drawing/2014/main" id="{76A3D804-D3E2-4550-B9D7-6B983F19F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9782" y="8351045"/>
            <a:ext cx="2512218" cy="19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Metin kutusu 1">
            <a:extLst>
              <a:ext uri="{FF2B5EF4-FFF2-40B4-BE49-F238E27FC236}">
                <a16:creationId xmlns:a16="http://schemas.microsoft.com/office/drawing/2014/main" id="{1B3F7C4D-B7CC-48D4-B872-13F3376DB804}"/>
              </a:ext>
            </a:extLst>
          </p:cNvPr>
          <p:cNvSpPr txBox="1">
            <a:spLocks noChangeArrowheads="1"/>
          </p:cNvSpPr>
          <p:nvPr/>
        </p:nvSpPr>
        <p:spPr bwMode="auto">
          <a:xfrm>
            <a:off x="12189620" y="9679783"/>
            <a:ext cx="12845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500">
                <a:solidFill>
                  <a:srgbClr val="0070C0"/>
                </a:solidFill>
                <a:cs typeface="Arial" panose="020B0604020202020204" pitchFamily="34" charset="0"/>
              </a:rPr>
              <a:t>@GTUBiotech</a:t>
            </a:r>
          </a:p>
        </p:txBody>
      </p:sp>
      <p:pic>
        <p:nvPicPr>
          <p:cNvPr id="27653" name="Picture 2" descr="facebook ile ilgili görsel sonucu">
            <a:extLst>
              <a:ext uri="{FF2B5EF4-FFF2-40B4-BE49-F238E27FC236}">
                <a16:creationId xmlns:a16="http://schemas.microsoft.com/office/drawing/2014/main" id="{84406EEE-73D6-460D-B5F2-C203140A3C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77813" y="9272588"/>
            <a:ext cx="407195" cy="40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twitter ile ilgili görsel sonucu">
            <a:extLst>
              <a:ext uri="{FF2B5EF4-FFF2-40B4-BE49-F238E27FC236}">
                <a16:creationId xmlns:a16="http://schemas.microsoft.com/office/drawing/2014/main" id="{2052B674-48D8-4A12-BE24-0AE163981B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89620" y="9217820"/>
            <a:ext cx="5286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Dikdörtgen 7">
            <a:extLst>
              <a:ext uri="{FF2B5EF4-FFF2-40B4-BE49-F238E27FC236}">
                <a16:creationId xmlns:a16="http://schemas.microsoft.com/office/drawing/2014/main" id="{B650E608-4541-4EC4-9FA8-AEA57DE75A96}"/>
              </a:ext>
            </a:extLst>
          </p:cNvPr>
          <p:cNvSpPr>
            <a:spLocks noChangeArrowheads="1"/>
          </p:cNvSpPr>
          <p:nvPr/>
        </p:nvSpPr>
        <p:spPr bwMode="auto">
          <a:xfrm>
            <a:off x="6226970" y="607220"/>
            <a:ext cx="6048375" cy="50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413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7000"/>
              </a:lnSpc>
              <a:spcBef>
                <a:spcPct val="0"/>
              </a:spcBef>
              <a:buFontTx/>
              <a:buNone/>
            </a:pPr>
            <a:r>
              <a:rPr lang="tr-TR" altLang="tr-TR" sz="2700">
                <a:solidFill>
                  <a:srgbClr val="0070C0"/>
                </a:solidFill>
                <a:latin typeface="Arial" panose="020B0604020202020204" pitchFamily="34" charset="0"/>
                <a:cs typeface="Arial" panose="020B0604020202020204" pitchFamily="34" charset="0"/>
              </a:rPr>
              <a:t>Tez Konusu Bildirim</a:t>
            </a:r>
            <a:endParaRPr lang="tr-TR" altLang="tr-TR" sz="2700">
              <a:solidFill>
                <a:srgbClr val="0070C0"/>
              </a:solidFill>
              <a:latin typeface="Arial" panose="020B0604020202020204" pitchFamily="34" charset="0"/>
              <a:cs typeface="Times New Roman" panose="02020603050405020304" pitchFamily="18" charset="0"/>
            </a:endParaRPr>
          </a:p>
        </p:txBody>
      </p:sp>
      <p:sp>
        <p:nvSpPr>
          <p:cNvPr id="8" name="Metin kutusu 2">
            <a:extLst>
              <a:ext uri="{FF2B5EF4-FFF2-40B4-BE49-F238E27FC236}">
                <a16:creationId xmlns:a16="http://schemas.microsoft.com/office/drawing/2014/main" id="{52D8E85C-851F-4E06-87BC-4AD7D2E5AC57}"/>
              </a:ext>
            </a:extLst>
          </p:cNvPr>
          <p:cNvSpPr txBox="1">
            <a:spLocks noChangeArrowheads="1"/>
          </p:cNvSpPr>
          <p:nvPr/>
        </p:nvSpPr>
        <p:spPr bwMode="auto">
          <a:xfrm>
            <a:off x="3149204" y="1349142"/>
            <a:ext cx="11989593"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714500" indent="-342900">
              <a:defRPr>
                <a:solidFill>
                  <a:schemeClr val="tx1"/>
                </a:solidFill>
                <a:latin typeface="Calibri" panose="020F0502020204030204" pitchFamily="34" charset="0"/>
              </a:defRPr>
            </a:lvl4pPr>
            <a:lvl5pPr marL="2171700" indent="-342900">
              <a:defRPr>
                <a:solidFill>
                  <a:schemeClr val="tx1"/>
                </a:solidFill>
                <a:latin typeface="Calibri" panose="020F0502020204030204" pitchFamily="34" charset="0"/>
              </a:defRPr>
            </a:lvl5pPr>
            <a:lvl6pPr marL="2628900" indent="-342900" fontAlgn="base">
              <a:spcBef>
                <a:spcPct val="0"/>
              </a:spcBef>
              <a:spcAft>
                <a:spcPct val="0"/>
              </a:spcAft>
              <a:defRPr>
                <a:solidFill>
                  <a:schemeClr val="tx1"/>
                </a:solidFill>
                <a:latin typeface="Calibri" panose="020F0502020204030204" pitchFamily="34" charset="0"/>
              </a:defRPr>
            </a:lvl6pPr>
            <a:lvl7pPr marL="3086100" indent="-342900" fontAlgn="base">
              <a:spcBef>
                <a:spcPct val="0"/>
              </a:spcBef>
              <a:spcAft>
                <a:spcPct val="0"/>
              </a:spcAft>
              <a:defRPr>
                <a:solidFill>
                  <a:schemeClr val="tx1"/>
                </a:solidFill>
                <a:latin typeface="Calibri" panose="020F0502020204030204" pitchFamily="34" charset="0"/>
              </a:defRPr>
            </a:lvl7pPr>
            <a:lvl8pPr marL="3543300" indent="-342900" fontAlgn="base">
              <a:spcBef>
                <a:spcPct val="0"/>
              </a:spcBef>
              <a:spcAft>
                <a:spcPct val="0"/>
              </a:spcAft>
              <a:defRPr>
                <a:solidFill>
                  <a:schemeClr val="tx1"/>
                </a:solidFill>
                <a:latin typeface="Calibri" panose="020F0502020204030204" pitchFamily="34" charset="0"/>
              </a:defRPr>
            </a:lvl8pPr>
            <a:lvl9pPr marL="4000500" indent="-342900" fontAlgn="base">
              <a:spcBef>
                <a:spcPct val="0"/>
              </a:spcBef>
              <a:spcAft>
                <a:spcPct val="0"/>
              </a:spcAft>
              <a:defRPr>
                <a:solidFill>
                  <a:schemeClr val="tx1"/>
                </a:solidFill>
                <a:latin typeface="Calibri" panose="020F0502020204030204" pitchFamily="34" charset="0"/>
              </a:defRPr>
            </a:lvl9pPr>
          </a:lstStyle>
          <a:p>
            <a:pPr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Tezli YL öğrencileri için tez konusu bildirimi akademik takvimde ilan edilen tarihlerde tez konusu bildirilir ve uzmanlık alan dersine </a:t>
            </a:r>
            <a:r>
              <a:rPr lang="tr-TR" altLang="tr-TR" sz="2700" err="1">
                <a:latin typeface="Arial" panose="020B0604020202020204" pitchFamily="34" charset="0"/>
                <a:cs typeface="Arial" panose="020B0604020202020204" pitchFamily="34" charset="0"/>
              </a:rPr>
              <a:t>kaydolunur</a:t>
            </a:r>
            <a:r>
              <a:rPr lang="tr-TR" altLang="tr-TR" sz="2700">
                <a:latin typeface="Arial" panose="020B0604020202020204" pitchFamily="34" charset="0"/>
                <a:cs typeface="Arial" panose="020B0604020202020204" pitchFamily="34" charset="0"/>
              </a:rPr>
              <a:t>.</a:t>
            </a:r>
          </a:p>
          <a:p>
            <a:pPr lvl="1"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Bu öğrenciler uzmanlık alan dersinden en az 1 kere D ve son olarak P notu aldıktan sonra tez savunmasına girebilir.</a:t>
            </a:r>
          </a:p>
          <a:p>
            <a:pPr eaLnBrk="1" hangingPunct="1">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a:p>
            <a:pPr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Doktora ve Bütünleşik Doktora öğrencileri içinse tez konusu bildirimi uzmanlık alan dersine kaydolduktan sonra GTÜ Lisansüstü Eğitim ve Öğretim Yönetmeliği Senato </a:t>
            </a:r>
            <a:r>
              <a:rPr lang="tr-TR" altLang="tr-TR" sz="2700" err="1">
                <a:latin typeface="Arial" panose="020B0604020202020204" pitchFamily="34" charset="0"/>
                <a:cs typeface="Arial" panose="020B0604020202020204" pitchFamily="34" charset="0"/>
              </a:rPr>
              <a:t>Esasları’nda</a:t>
            </a:r>
            <a:r>
              <a:rPr lang="tr-TR" altLang="tr-TR" sz="2700">
                <a:latin typeface="Arial" panose="020B0604020202020204" pitchFamily="34" charset="0"/>
                <a:cs typeface="Arial" panose="020B0604020202020204" pitchFamily="34" charset="0"/>
              </a:rPr>
              <a:t> belirtilen tarihlerde yapılır.</a:t>
            </a:r>
          </a:p>
          <a:p>
            <a:pPr lvl="1"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Bu öğrenciler tez önerisinin yazılı raporunu teslim ettikten en az 15 gün sonra sözlü şeklindeki tez önerisi savunmasına girerler.</a:t>
            </a:r>
          </a:p>
          <a:p>
            <a:pPr lvl="1" eaLnBrk="1" hangingPunct="1">
              <a:buClr>
                <a:srgbClr val="0000FF"/>
              </a:buClr>
              <a:buFont typeface="Wingdings" panose="05000000000000000000" pitchFamily="2" charset="2"/>
              <a:buChar char="ü"/>
            </a:pPr>
            <a:r>
              <a:rPr lang="tr-TR" altLang="tr-TR" sz="2700">
                <a:latin typeface="Arial" panose="020B0604020202020204" pitchFamily="34" charset="0"/>
                <a:cs typeface="Arial" panose="020B0604020202020204" pitchFamily="34" charset="0"/>
              </a:rPr>
              <a:t>Bu öğrenciler uzmanlık alan dersinden en az 3 kere D ve son olarak P notu aldıktan sonra tez savunmasına girebilir.</a:t>
            </a:r>
          </a:p>
          <a:p>
            <a:pPr eaLnBrk="1" hangingPunct="1">
              <a:buClr>
                <a:srgbClr val="0000FF"/>
              </a:buClr>
              <a:buFont typeface="Wingdings" panose="05000000000000000000" pitchFamily="2" charset="2"/>
              <a:buChar char="ü"/>
            </a:pPr>
            <a:endParaRPr lang="tr-TR" altLang="tr-TR" sz="2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52627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linds(horizontal)">
                                      <p:cBhvr>
                                        <p:cTn id="15" dur="500"/>
                                        <p:tgtEl>
                                          <p:spTgt spid="8">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blinds(horizontal)">
                                      <p:cBhvr>
                                        <p:cTn id="18" dur="5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animEffect transition="in" filter="blinds(horizontal)">
                                      <p:cBhvr>
                                        <p:cTn id="23" dur="500"/>
                                        <p:tgtEl>
                                          <p:spTgt spid="8">
                                            <p:txEl>
                                              <p:pRg st="3" end="3"/>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blinds(horizontal)">
                                      <p:cBhvr>
                                        <p:cTn id="26" dur="500"/>
                                        <p:tgtEl>
                                          <p:spTgt spid="8">
                                            <p:txEl>
                                              <p:pRg st="4" end="4"/>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animEffect transition="in" filter="blinds(horizontal)">
                                      <p:cBhvr>
                                        <p:cTn id="29"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bıiyotek-1.JPG">
            <a:extLst>
              <a:ext uri="{FF2B5EF4-FFF2-40B4-BE49-F238E27FC236}">
                <a16:creationId xmlns:a16="http://schemas.microsoft.com/office/drawing/2014/main" id="{76A3D804-D3E2-4550-B9D7-6B983F19F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9782" y="8351045"/>
            <a:ext cx="2512218" cy="19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Metin kutusu 1">
            <a:extLst>
              <a:ext uri="{FF2B5EF4-FFF2-40B4-BE49-F238E27FC236}">
                <a16:creationId xmlns:a16="http://schemas.microsoft.com/office/drawing/2014/main" id="{1B3F7C4D-B7CC-48D4-B872-13F3376DB804}"/>
              </a:ext>
            </a:extLst>
          </p:cNvPr>
          <p:cNvSpPr txBox="1">
            <a:spLocks noChangeArrowheads="1"/>
          </p:cNvSpPr>
          <p:nvPr/>
        </p:nvSpPr>
        <p:spPr bwMode="auto">
          <a:xfrm>
            <a:off x="12189620" y="9679783"/>
            <a:ext cx="12845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tr-TR" altLang="tr-TR" sz="1500">
                <a:solidFill>
                  <a:srgbClr val="0070C0"/>
                </a:solidFill>
                <a:cs typeface="Arial" panose="020B0604020202020204" pitchFamily="34" charset="0"/>
              </a:rPr>
              <a:t>@GTUBiotech</a:t>
            </a:r>
          </a:p>
        </p:txBody>
      </p:sp>
      <p:pic>
        <p:nvPicPr>
          <p:cNvPr id="27653" name="Picture 2" descr="facebook ile ilgili görsel sonucu">
            <a:extLst>
              <a:ext uri="{FF2B5EF4-FFF2-40B4-BE49-F238E27FC236}">
                <a16:creationId xmlns:a16="http://schemas.microsoft.com/office/drawing/2014/main" id="{84406EEE-73D6-460D-B5F2-C203140A3C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7813" y="9272588"/>
            <a:ext cx="407195" cy="40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twitter ile ilgili görsel sonucu">
            <a:extLst>
              <a:ext uri="{FF2B5EF4-FFF2-40B4-BE49-F238E27FC236}">
                <a16:creationId xmlns:a16="http://schemas.microsoft.com/office/drawing/2014/main" id="{2052B674-48D8-4A12-BE24-0AE163981B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89620" y="9217820"/>
            <a:ext cx="5286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34EA1C7-4C42-2EBF-F1E8-CB4A2328EF6C}"/>
              </a:ext>
            </a:extLst>
          </p:cNvPr>
          <p:cNvSpPr txBox="1"/>
          <p:nvPr/>
        </p:nvSpPr>
        <p:spPr>
          <a:xfrm>
            <a:off x="3682984" y="757117"/>
            <a:ext cx="11004167" cy="1938992"/>
          </a:xfrm>
          <a:prstGeom prst="rect">
            <a:avLst/>
          </a:prstGeom>
          <a:noFill/>
        </p:spPr>
        <p:txBody>
          <a:bodyPr wrap="none" rtlCol="0">
            <a:spAutoFit/>
          </a:bodyPr>
          <a:lstStyle/>
          <a:p>
            <a:pPr algn="ctr"/>
            <a:r>
              <a:rPr lang="tr-TR" sz="6000">
                <a:solidFill>
                  <a:schemeClr val="accent3">
                    <a:lumMod val="50000"/>
                  </a:schemeClr>
                </a:solidFill>
              </a:rPr>
              <a:t>1st International Congress on</a:t>
            </a:r>
          </a:p>
          <a:p>
            <a:pPr algn="ctr"/>
            <a:r>
              <a:rPr lang="tr-TR" sz="6000">
                <a:solidFill>
                  <a:schemeClr val="accent3">
                    <a:lumMod val="50000"/>
                  </a:schemeClr>
                </a:solidFill>
              </a:rPr>
              <a:t>Biotech Solutions for Sustainability</a:t>
            </a:r>
          </a:p>
        </p:txBody>
      </p:sp>
      <p:sp>
        <p:nvSpPr>
          <p:cNvPr id="4" name="TextBox 2">
            <a:extLst>
              <a:ext uri="{FF2B5EF4-FFF2-40B4-BE49-F238E27FC236}">
                <a16:creationId xmlns:a16="http://schemas.microsoft.com/office/drawing/2014/main" id="{0B1C33AD-BC34-4428-3052-AF42FB604458}"/>
              </a:ext>
            </a:extLst>
          </p:cNvPr>
          <p:cNvSpPr txBox="1"/>
          <p:nvPr/>
        </p:nvSpPr>
        <p:spPr>
          <a:xfrm>
            <a:off x="7162128" y="3862573"/>
            <a:ext cx="4080862" cy="861774"/>
          </a:xfrm>
          <a:prstGeom prst="rect">
            <a:avLst/>
          </a:prstGeom>
          <a:noFill/>
        </p:spPr>
        <p:txBody>
          <a:bodyPr wrap="none" rtlCol="0">
            <a:spAutoFit/>
          </a:bodyPr>
          <a:lstStyle/>
          <a:p>
            <a:pPr algn="ctr"/>
            <a:r>
              <a:rPr lang="tr-TR" sz="5000">
                <a:solidFill>
                  <a:schemeClr val="accent3">
                    <a:lumMod val="50000"/>
                  </a:schemeClr>
                </a:solidFill>
              </a:rPr>
              <a:t>8-10 May 2024</a:t>
            </a:r>
          </a:p>
        </p:txBody>
      </p:sp>
      <p:sp>
        <p:nvSpPr>
          <p:cNvPr id="5" name="TextBox 2">
            <a:extLst>
              <a:ext uri="{FF2B5EF4-FFF2-40B4-BE49-F238E27FC236}">
                <a16:creationId xmlns:a16="http://schemas.microsoft.com/office/drawing/2014/main" id="{68FB06DF-60DD-ED44-5F59-5F212C5F4239}"/>
              </a:ext>
            </a:extLst>
          </p:cNvPr>
          <p:cNvSpPr txBox="1"/>
          <p:nvPr/>
        </p:nvSpPr>
        <p:spPr>
          <a:xfrm>
            <a:off x="6087817" y="6338449"/>
            <a:ext cx="6264472" cy="861774"/>
          </a:xfrm>
          <a:prstGeom prst="rect">
            <a:avLst/>
          </a:prstGeom>
          <a:noFill/>
        </p:spPr>
        <p:txBody>
          <a:bodyPr wrap="none" rtlCol="0">
            <a:spAutoFit/>
          </a:bodyPr>
          <a:lstStyle/>
          <a:p>
            <a:pPr algn="ctr"/>
            <a:r>
              <a:rPr lang="tr-TR" sz="5000">
                <a:solidFill>
                  <a:schemeClr val="accent3">
                    <a:lumMod val="50000"/>
                  </a:schemeClr>
                </a:solidFill>
              </a:rPr>
              <a:t>@GTU Congress Center</a:t>
            </a:r>
          </a:p>
        </p:txBody>
      </p:sp>
    </p:spTree>
    <p:extLst>
      <p:ext uri="{BB962C8B-B14F-4D97-AF65-F5344CB8AC3E}">
        <p14:creationId xmlns:p14="http://schemas.microsoft.com/office/powerpoint/2010/main" val="324184259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bıiyotek-1.JPG">
            <a:extLst>
              <a:ext uri="{FF2B5EF4-FFF2-40B4-BE49-F238E27FC236}">
                <a16:creationId xmlns:a16="http://schemas.microsoft.com/office/drawing/2014/main" id="{7A917E67-1020-4E29-8105-D76C6976D5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9782" y="8351045"/>
            <a:ext cx="2512218" cy="1935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Metin kutusu 1">
            <a:extLst>
              <a:ext uri="{FF2B5EF4-FFF2-40B4-BE49-F238E27FC236}">
                <a16:creationId xmlns:a16="http://schemas.microsoft.com/office/drawing/2014/main" id="{323183DA-EC6E-40F7-AB69-40FB910ADBC0}"/>
              </a:ext>
            </a:extLst>
          </p:cNvPr>
          <p:cNvSpPr txBox="1">
            <a:spLocks noChangeArrowheads="1"/>
          </p:cNvSpPr>
          <p:nvPr/>
        </p:nvSpPr>
        <p:spPr bwMode="auto">
          <a:xfrm>
            <a:off x="12189620" y="9679783"/>
            <a:ext cx="12845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tr-TR" altLang="tr-TR" sz="1500">
                <a:solidFill>
                  <a:srgbClr val="0070C0"/>
                </a:solidFill>
              </a:rPr>
              <a:t>@GTUBiotech</a:t>
            </a:r>
          </a:p>
        </p:txBody>
      </p:sp>
      <p:pic>
        <p:nvPicPr>
          <p:cNvPr id="33797" name="Picture 2" descr="facebook ile ilgili görsel sonucu">
            <a:extLst>
              <a:ext uri="{FF2B5EF4-FFF2-40B4-BE49-F238E27FC236}">
                <a16:creationId xmlns:a16="http://schemas.microsoft.com/office/drawing/2014/main" id="{3FB3A2BA-793A-4BC1-9EE6-E2CBCCCB54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7813" y="9279732"/>
            <a:ext cx="407195" cy="40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twitter ile ilgili görsel sonucu">
            <a:extLst>
              <a:ext uri="{FF2B5EF4-FFF2-40B4-BE49-F238E27FC236}">
                <a16:creationId xmlns:a16="http://schemas.microsoft.com/office/drawing/2014/main" id="{30140371-6838-4C5C-88DF-94DA264990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89620" y="9217820"/>
            <a:ext cx="528638"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Dikdörtgen 6">
            <a:extLst>
              <a:ext uri="{FF2B5EF4-FFF2-40B4-BE49-F238E27FC236}">
                <a16:creationId xmlns:a16="http://schemas.microsoft.com/office/drawing/2014/main" id="{26B187FB-8430-453D-9F88-B529648D98CE}"/>
              </a:ext>
            </a:extLst>
          </p:cNvPr>
          <p:cNvSpPr>
            <a:spLocks noChangeArrowheads="1"/>
          </p:cNvSpPr>
          <p:nvPr/>
        </p:nvSpPr>
        <p:spPr bwMode="auto">
          <a:xfrm>
            <a:off x="1818618" y="3771900"/>
            <a:ext cx="15392034" cy="1279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7160" tIns="68580" rIns="137160" bIns="68580" anchor="t">
            <a:spAutoFit/>
          </a:bodyPr>
          <a:lstStyle>
            <a:lvl1pPr marL="84138">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125730" algn="just">
              <a:lnSpc>
                <a:spcPct val="107000"/>
              </a:lnSpc>
            </a:pPr>
            <a:r>
              <a:rPr lang="tr-TR" altLang="tr-TR" sz="7200">
                <a:solidFill>
                  <a:srgbClr val="0070C0"/>
                </a:solidFill>
                <a:latin typeface="Book Antiqua" panose="02040602050305030304" pitchFamily="18" charset="0"/>
                <a:cs typeface="Calibri"/>
              </a:rPr>
              <a:t>Başarılı ve sağlıklı</a:t>
            </a:r>
            <a:r>
              <a:rPr lang="tr-TR" altLang="tr-TR" sz="7200">
                <a:solidFill>
                  <a:srgbClr val="0070C0"/>
                </a:solidFill>
                <a:latin typeface="Book Antiqua" panose="02040602050305030304" pitchFamily="18" charset="0"/>
                <a:ea typeface="Calibri" panose="020F0502020204030204" pitchFamily="34" charset="0"/>
                <a:cs typeface="Calibri"/>
              </a:rPr>
              <a:t> bir dönem dileriz.</a:t>
            </a:r>
            <a:endParaRPr lang="tr-TR" altLang="tr-TR" sz="7200">
              <a:solidFill>
                <a:srgbClr val="0070C0"/>
              </a:solidFill>
              <a:latin typeface="Book Antiqua" panose="02040602050305030304" pitchFamily="18" charset="0"/>
              <a:cs typeface="Times New Roman"/>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16361885" y="1028700"/>
            <a:ext cx="897415" cy="215896"/>
            <a:chOff x="0" y="0"/>
            <a:chExt cx="1196553" cy="287861"/>
          </a:xfrm>
        </p:grpSpPr>
        <p:grpSp>
          <p:nvGrpSpPr>
            <p:cNvPr id="3" name="Group 3"/>
            <p:cNvGrpSpPr/>
            <p:nvPr/>
          </p:nvGrpSpPr>
          <p:grpSpPr>
            <a:xfrm>
              <a:off x="0" y="0"/>
              <a:ext cx="287861" cy="287861"/>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FCFF"/>
              </a:solidFill>
            </p:spPr>
            <p:txBody>
              <a:bodyPr/>
              <a:lstStyle/>
              <a:p>
                <a:endParaRPr lang="en-US"/>
              </a:p>
            </p:txBody>
          </p:sp>
        </p:grpSp>
        <p:grpSp>
          <p:nvGrpSpPr>
            <p:cNvPr id="5" name="Group 5"/>
            <p:cNvGrpSpPr>
              <a:grpSpLocks noChangeAspect="1"/>
            </p:cNvGrpSpPr>
            <p:nvPr/>
          </p:nvGrpSpPr>
          <p:grpSpPr>
            <a:xfrm>
              <a:off x="454346" y="0"/>
              <a:ext cx="287861" cy="287861"/>
              <a:chOff x="-2540" y="-2540"/>
              <a:chExt cx="6355080" cy="6355080"/>
            </a:xfrm>
          </p:grpSpPr>
          <p:sp>
            <p:nvSpPr>
              <p:cNvPr id="6" name="Freeform 6"/>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9FCFF"/>
              </a:solidFill>
            </p:spPr>
            <p:txBody>
              <a:bodyPr/>
              <a:lstStyle/>
              <a:p>
                <a:endParaRPr lang="en-US"/>
              </a:p>
            </p:txBody>
          </p:sp>
        </p:grpSp>
        <p:grpSp>
          <p:nvGrpSpPr>
            <p:cNvPr id="7" name="Group 7"/>
            <p:cNvGrpSpPr>
              <a:grpSpLocks noChangeAspect="1"/>
            </p:cNvGrpSpPr>
            <p:nvPr/>
          </p:nvGrpSpPr>
          <p:grpSpPr>
            <a:xfrm>
              <a:off x="908692" y="0"/>
              <a:ext cx="287861" cy="287861"/>
              <a:chOff x="-2540" y="-2540"/>
              <a:chExt cx="6355080" cy="6355080"/>
            </a:xfrm>
          </p:grpSpPr>
          <p:sp>
            <p:nvSpPr>
              <p:cNvPr id="8" name="Freeform 8"/>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9FCFF"/>
              </a:solidFill>
            </p:spPr>
            <p:txBody>
              <a:bodyPr/>
              <a:lstStyle/>
              <a:p>
                <a:endParaRPr lang="en-US"/>
              </a:p>
            </p:txBody>
          </p:sp>
        </p:grpSp>
      </p:grpSp>
      <p:sp>
        <p:nvSpPr>
          <p:cNvPr id="10" name="TextBox 10"/>
          <p:cNvSpPr txBox="1"/>
          <p:nvPr/>
        </p:nvSpPr>
        <p:spPr>
          <a:xfrm>
            <a:off x="5578514" y="347976"/>
            <a:ext cx="6861051" cy="853823"/>
          </a:xfrm>
          <a:prstGeom prst="rect">
            <a:avLst/>
          </a:prstGeom>
        </p:spPr>
        <p:txBody>
          <a:bodyPr lIns="0" tIns="0" rIns="0" bIns="0" rtlCol="0" anchor="t">
            <a:spAutoFit/>
          </a:bodyPr>
          <a:lstStyle/>
          <a:p>
            <a:pPr algn="ctr">
              <a:lnSpc>
                <a:spcPts val="7279"/>
              </a:lnSpc>
            </a:pPr>
            <a:r>
              <a:rPr lang="en-US" sz="5199" dirty="0" err="1">
                <a:solidFill>
                  <a:srgbClr val="0070C0"/>
                </a:solidFill>
                <a:latin typeface="Arial" panose="020B0604020202020204" pitchFamily="34" charset="0"/>
                <a:cs typeface="Arial" panose="020B0604020202020204" pitchFamily="34" charset="0"/>
              </a:rPr>
              <a:t>Akademik</a:t>
            </a:r>
            <a:r>
              <a:rPr lang="en-US" sz="5199" dirty="0">
                <a:solidFill>
                  <a:srgbClr val="0070C0"/>
                </a:solidFill>
                <a:latin typeface="Arial" panose="020B0604020202020204" pitchFamily="34" charset="0"/>
                <a:cs typeface="Arial" panose="020B0604020202020204" pitchFamily="34" charset="0"/>
              </a:rPr>
              <a:t> </a:t>
            </a:r>
            <a:r>
              <a:rPr lang="tr-TR" sz="5199" dirty="0">
                <a:solidFill>
                  <a:srgbClr val="0070C0"/>
                </a:solidFill>
                <a:latin typeface="Arial" panose="020B0604020202020204" pitchFamily="34" charset="0"/>
                <a:cs typeface="Arial" panose="020B0604020202020204" pitchFamily="34" charset="0"/>
              </a:rPr>
              <a:t>K</a:t>
            </a:r>
            <a:r>
              <a:rPr lang="en-US" sz="5199" dirty="0" err="1">
                <a:solidFill>
                  <a:srgbClr val="0070C0"/>
                </a:solidFill>
                <a:latin typeface="Arial" panose="020B0604020202020204" pitchFamily="34" charset="0"/>
                <a:cs typeface="Arial" panose="020B0604020202020204" pitchFamily="34" charset="0"/>
              </a:rPr>
              <a:t>adromuz</a:t>
            </a:r>
            <a:endParaRPr lang="en-US" sz="5199" dirty="0">
              <a:solidFill>
                <a:srgbClr val="0070C0"/>
              </a:solidFill>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633FFDF1-822D-1CED-B7E8-FFBDC3EFD154}"/>
              </a:ext>
            </a:extLst>
          </p:cNvPr>
          <p:cNvPicPr>
            <a:picLocks noChangeAspect="1"/>
          </p:cNvPicPr>
          <p:nvPr/>
        </p:nvPicPr>
        <p:blipFill>
          <a:blip r:embed="rId2"/>
          <a:stretch>
            <a:fillRect/>
          </a:stretch>
        </p:blipFill>
        <p:spPr>
          <a:xfrm>
            <a:off x="2279597" y="2410221"/>
            <a:ext cx="2638425" cy="3143250"/>
          </a:xfrm>
          <a:prstGeom prst="rect">
            <a:avLst/>
          </a:prstGeom>
        </p:spPr>
      </p:pic>
      <p:pic>
        <p:nvPicPr>
          <p:cNvPr id="22" name="Picture 21">
            <a:extLst>
              <a:ext uri="{FF2B5EF4-FFF2-40B4-BE49-F238E27FC236}">
                <a16:creationId xmlns:a16="http://schemas.microsoft.com/office/drawing/2014/main" id="{D971F470-C480-858E-4F2E-FEF642AA4789}"/>
              </a:ext>
            </a:extLst>
          </p:cNvPr>
          <p:cNvPicPr>
            <a:picLocks noChangeAspect="1"/>
          </p:cNvPicPr>
          <p:nvPr/>
        </p:nvPicPr>
        <p:blipFill>
          <a:blip r:embed="rId3"/>
          <a:stretch>
            <a:fillRect/>
          </a:stretch>
        </p:blipFill>
        <p:spPr>
          <a:xfrm>
            <a:off x="6707161" y="2154056"/>
            <a:ext cx="3857625" cy="3857625"/>
          </a:xfrm>
          <a:prstGeom prst="rect">
            <a:avLst/>
          </a:prstGeom>
        </p:spPr>
      </p:pic>
      <p:pic>
        <p:nvPicPr>
          <p:cNvPr id="24" name="Picture 23">
            <a:extLst>
              <a:ext uri="{FF2B5EF4-FFF2-40B4-BE49-F238E27FC236}">
                <a16:creationId xmlns:a16="http://schemas.microsoft.com/office/drawing/2014/main" id="{B8E362FD-75DB-1315-8786-E1C68E031CA3}"/>
              </a:ext>
            </a:extLst>
          </p:cNvPr>
          <p:cNvPicPr>
            <a:picLocks noChangeAspect="1"/>
          </p:cNvPicPr>
          <p:nvPr/>
        </p:nvPicPr>
        <p:blipFill>
          <a:blip r:embed="rId4"/>
          <a:stretch>
            <a:fillRect/>
          </a:stretch>
        </p:blipFill>
        <p:spPr>
          <a:xfrm>
            <a:off x="11504640" y="2154056"/>
            <a:ext cx="4676775" cy="3276600"/>
          </a:xfrm>
          <a:prstGeom prst="rect">
            <a:avLst/>
          </a:prstGeom>
        </p:spPr>
      </p:pic>
      <p:pic>
        <p:nvPicPr>
          <p:cNvPr id="26" name="Picture 25">
            <a:extLst>
              <a:ext uri="{FF2B5EF4-FFF2-40B4-BE49-F238E27FC236}">
                <a16:creationId xmlns:a16="http://schemas.microsoft.com/office/drawing/2014/main" id="{613D379F-306B-1A02-D4F5-BE21C1330BCE}"/>
              </a:ext>
            </a:extLst>
          </p:cNvPr>
          <p:cNvPicPr>
            <a:picLocks noChangeAspect="1"/>
          </p:cNvPicPr>
          <p:nvPr/>
        </p:nvPicPr>
        <p:blipFill>
          <a:blip r:embed="rId5"/>
          <a:stretch>
            <a:fillRect/>
          </a:stretch>
        </p:blipFill>
        <p:spPr>
          <a:xfrm>
            <a:off x="4530392" y="6319902"/>
            <a:ext cx="2943225" cy="2819400"/>
          </a:xfrm>
          <a:prstGeom prst="rect">
            <a:avLst/>
          </a:prstGeom>
        </p:spPr>
      </p:pic>
      <p:pic>
        <p:nvPicPr>
          <p:cNvPr id="28" name="Picture 27">
            <a:extLst>
              <a:ext uri="{FF2B5EF4-FFF2-40B4-BE49-F238E27FC236}">
                <a16:creationId xmlns:a16="http://schemas.microsoft.com/office/drawing/2014/main" id="{338C669D-54FF-9336-85D3-7C6C547DDFBD}"/>
              </a:ext>
            </a:extLst>
          </p:cNvPr>
          <p:cNvPicPr>
            <a:picLocks noChangeAspect="1"/>
          </p:cNvPicPr>
          <p:nvPr/>
        </p:nvPicPr>
        <p:blipFill>
          <a:blip r:embed="rId6"/>
          <a:stretch>
            <a:fillRect/>
          </a:stretch>
        </p:blipFill>
        <p:spPr>
          <a:xfrm>
            <a:off x="730222" y="6319902"/>
            <a:ext cx="2752725" cy="2714625"/>
          </a:xfrm>
          <a:prstGeom prst="rect">
            <a:avLst/>
          </a:prstGeom>
        </p:spPr>
      </p:pic>
      <p:pic>
        <p:nvPicPr>
          <p:cNvPr id="30" name="Picture 29">
            <a:extLst>
              <a:ext uri="{FF2B5EF4-FFF2-40B4-BE49-F238E27FC236}">
                <a16:creationId xmlns:a16="http://schemas.microsoft.com/office/drawing/2014/main" id="{C455841C-1F76-CEBB-5BD4-A889B2A8BF63}"/>
              </a:ext>
            </a:extLst>
          </p:cNvPr>
          <p:cNvPicPr>
            <a:picLocks noChangeAspect="1"/>
          </p:cNvPicPr>
          <p:nvPr/>
        </p:nvPicPr>
        <p:blipFill>
          <a:blip r:embed="rId7"/>
          <a:stretch>
            <a:fillRect/>
          </a:stretch>
        </p:blipFill>
        <p:spPr>
          <a:xfrm>
            <a:off x="8784247" y="6281802"/>
            <a:ext cx="2466975" cy="2724150"/>
          </a:xfrm>
          <a:prstGeom prst="rect">
            <a:avLst/>
          </a:prstGeom>
        </p:spPr>
      </p:pic>
      <p:pic>
        <p:nvPicPr>
          <p:cNvPr id="32" name="Picture 31">
            <a:extLst>
              <a:ext uri="{FF2B5EF4-FFF2-40B4-BE49-F238E27FC236}">
                <a16:creationId xmlns:a16="http://schemas.microsoft.com/office/drawing/2014/main" id="{C123AD8A-BC44-9D04-D794-8688E21C7DF5}"/>
              </a:ext>
            </a:extLst>
          </p:cNvPr>
          <p:cNvPicPr>
            <a:picLocks noChangeAspect="1"/>
          </p:cNvPicPr>
          <p:nvPr/>
        </p:nvPicPr>
        <p:blipFill>
          <a:blip r:embed="rId8"/>
          <a:stretch>
            <a:fillRect/>
          </a:stretch>
        </p:blipFill>
        <p:spPr>
          <a:xfrm>
            <a:off x="13085790" y="6319902"/>
            <a:ext cx="3095625" cy="26479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sp>
        <p:nvSpPr>
          <p:cNvPr id="3" name="TextBox 3"/>
          <p:cNvSpPr txBox="1"/>
          <p:nvPr/>
        </p:nvSpPr>
        <p:spPr>
          <a:xfrm>
            <a:off x="4897030" y="347976"/>
            <a:ext cx="8224019" cy="853823"/>
          </a:xfrm>
          <a:prstGeom prst="rect">
            <a:avLst/>
          </a:prstGeom>
        </p:spPr>
        <p:txBody>
          <a:bodyPr lIns="0" tIns="0" rIns="0" bIns="0" rtlCol="0" anchor="t">
            <a:spAutoFit/>
          </a:bodyPr>
          <a:lstStyle/>
          <a:p>
            <a:pPr algn="ctr">
              <a:lnSpc>
                <a:spcPts val="7279"/>
              </a:lnSpc>
            </a:pPr>
            <a:r>
              <a:rPr lang="en-US" sz="5199" err="1">
                <a:solidFill>
                  <a:srgbClr val="17375E"/>
                </a:solidFill>
                <a:latin typeface="Arial" panose="020B0604020202020204" pitchFamily="34" charset="0"/>
                <a:cs typeface="Arial" panose="020B0604020202020204" pitchFamily="34" charset="0"/>
              </a:rPr>
              <a:t>Öğretim</a:t>
            </a:r>
            <a:r>
              <a:rPr lang="en-US" sz="5199">
                <a:solidFill>
                  <a:srgbClr val="17375E"/>
                </a:solidFill>
                <a:latin typeface="Arial" panose="020B0604020202020204" pitchFamily="34" charset="0"/>
                <a:cs typeface="Arial" panose="020B0604020202020204" pitchFamily="34" charset="0"/>
              </a:rPr>
              <a:t> </a:t>
            </a:r>
            <a:r>
              <a:rPr lang="tr-TR" sz="5199" err="1">
                <a:solidFill>
                  <a:srgbClr val="17375E"/>
                </a:solidFill>
                <a:latin typeface="Arial" panose="020B0604020202020204" pitchFamily="34" charset="0"/>
                <a:cs typeface="Arial" panose="020B0604020202020204" pitchFamily="34" charset="0"/>
              </a:rPr>
              <a:t>Y</a:t>
            </a:r>
            <a:r>
              <a:rPr lang="en-US" sz="5199" err="1">
                <a:solidFill>
                  <a:srgbClr val="17375E"/>
                </a:solidFill>
                <a:latin typeface="Arial" panose="020B0604020202020204" pitchFamily="34" charset="0"/>
                <a:cs typeface="Arial" panose="020B0604020202020204" pitchFamily="34" charset="0"/>
              </a:rPr>
              <a:t>ardımcılarımız</a:t>
            </a:r>
            <a:endParaRPr lang="en-US" sz="5199">
              <a:solidFill>
                <a:srgbClr val="17375E"/>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E790010-FE84-380E-E208-804516C895B2}"/>
              </a:ext>
            </a:extLst>
          </p:cNvPr>
          <p:cNvPicPr>
            <a:picLocks noChangeAspect="1"/>
          </p:cNvPicPr>
          <p:nvPr/>
        </p:nvPicPr>
        <p:blipFill>
          <a:blip r:embed="rId2"/>
          <a:stretch>
            <a:fillRect/>
          </a:stretch>
        </p:blipFill>
        <p:spPr>
          <a:xfrm>
            <a:off x="3049587" y="2015125"/>
            <a:ext cx="3554413" cy="3105299"/>
          </a:xfrm>
          <a:prstGeom prst="rect">
            <a:avLst/>
          </a:prstGeom>
        </p:spPr>
      </p:pic>
      <p:grpSp>
        <p:nvGrpSpPr>
          <p:cNvPr id="24" name="Group 23">
            <a:extLst>
              <a:ext uri="{FF2B5EF4-FFF2-40B4-BE49-F238E27FC236}">
                <a16:creationId xmlns:a16="http://schemas.microsoft.com/office/drawing/2014/main" id="{4AACDD8C-4261-029C-6738-76DA5AC1F982}"/>
              </a:ext>
            </a:extLst>
          </p:cNvPr>
          <p:cNvGrpSpPr/>
          <p:nvPr/>
        </p:nvGrpSpPr>
        <p:grpSpPr>
          <a:xfrm>
            <a:off x="8129589" y="2015125"/>
            <a:ext cx="3554413" cy="3105300"/>
            <a:chOff x="3884877" y="2466974"/>
            <a:chExt cx="2800350" cy="2483490"/>
          </a:xfrm>
        </p:grpSpPr>
        <p:pic>
          <p:nvPicPr>
            <p:cNvPr id="6" name="Picture 5">
              <a:extLst>
                <a:ext uri="{FF2B5EF4-FFF2-40B4-BE49-F238E27FC236}">
                  <a16:creationId xmlns:a16="http://schemas.microsoft.com/office/drawing/2014/main" id="{32A0B785-2860-AC87-C082-22555D8E2CE4}"/>
                </a:ext>
              </a:extLst>
            </p:cNvPr>
            <p:cNvPicPr>
              <a:picLocks noChangeAspect="1"/>
            </p:cNvPicPr>
            <p:nvPr/>
          </p:nvPicPr>
          <p:blipFill>
            <a:blip r:embed="rId3"/>
            <a:stretch>
              <a:fillRect/>
            </a:stretch>
          </p:blipFill>
          <p:spPr>
            <a:xfrm>
              <a:off x="3914382" y="2466974"/>
              <a:ext cx="2371725" cy="1790700"/>
            </a:xfrm>
            <a:prstGeom prst="rect">
              <a:avLst/>
            </a:prstGeom>
          </p:spPr>
        </p:pic>
        <p:pic>
          <p:nvPicPr>
            <p:cNvPr id="11" name="Picture 10">
              <a:extLst>
                <a:ext uri="{FF2B5EF4-FFF2-40B4-BE49-F238E27FC236}">
                  <a16:creationId xmlns:a16="http://schemas.microsoft.com/office/drawing/2014/main" id="{7111978E-8B4A-6B23-0523-8CCBE5419965}"/>
                </a:ext>
              </a:extLst>
            </p:cNvPr>
            <p:cNvPicPr>
              <a:picLocks noChangeAspect="1"/>
            </p:cNvPicPr>
            <p:nvPr/>
          </p:nvPicPr>
          <p:blipFill>
            <a:blip r:embed="rId4"/>
            <a:stretch>
              <a:fillRect/>
            </a:stretch>
          </p:blipFill>
          <p:spPr>
            <a:xfrm>
              <a:off x="3884877" y="4175127"/>
              <a:ext cx="2800350" cy="390525"/>
            </a:xfrm>
            <a:prstGeom prst="rect">
              <a:avLst/>
            </a:prstGeom>
          </p:spPr>
        </p:pic>
        <p:pic>
          <p:nvPicPr>
            <p:cNvPr id="17" name="Picture 16">
              <a:extLst>
                <a:ext uri="{FF2B5EF4-FFF2-40B4-BE49-F238E27FC236}">
                  <a16:creationId xmlns:a16="http://schemas.microsoft.com/office/drawing/2014/main" id="{33942387-A74B-F04F-8CF3-C2287463C0D0}"/>
                </a:ext>
              </a:extLst>
            </p:cNvPr>
            <p:cNvPicPr>
              <a:picLocks noChangeAspect="1"/>
            </p:cNvPicPr>
            <p:nvPr/>
          </p:nvPicPr>
          <p:blipFill>
            <a:blip r:embed="rId5"/>
            <a:stretch>
              <a:fillRect/>
            </a:stretch>
          </p:blipFill>
          <p:spPr>
            <a:xfrm>
              <a:off x="3989652" y="4421244"/>
              <a:ext cx="2590800" cy="276225"/>
            </a:xfrm>
            <a:prstGeom prst="rect">
              <a:avLst/>
            </a:prstGeom>
          </p:spPr>
        </p:pic>
        <p:pic>
          <p:nvPicPr>
            <p:cNvPr id="19" name="Picture 18">
              <a:extLst>
                <a:ext uri="{FF2B5EF4-FFF2-40B4-BE49-F238E27FC236}">
                  <a16:creationId xmlns:a16="http://schemas.microsoft.com/office/drawing/2014/main" id="{75D79177-51AF-7E44-7AC9-2A661B258D3E}"/>
                </a:ext>
              </a:extLst>
            </p:cNvPr>
            <p:cNvPicPr>
              <a:picLocks noChangeAspect="1"/>
            </p:cNvPicPr>
            <p:nvPr/>
          </p:nvPicPr>
          <p:blipFill>
            <a:blip r:embed="rId6"/>
            <a:stretch>
              <a:fillRect/>
            </a:stretch>
          </p:blipFill>
          <p:spPr>
            <a:xfrm>
              <a:off x="4065852" y="4636139"/>
              <a:ext cx="2438400" cy="314325"/>
            </a:xfrm>
            <a:prstGeom prst="rect">
              <a:avLst/>
            </a:prstGeom>
          </p:spPr>
        </p:pic>
      </p:grpSp>
      <p:pic>
        <p:nvPicPr>
          <p:cNvPr id="23" name="Picture 22">
            <a:extLst>
              <a:ext uri="{FF2B5EF4-FFF2-40B4-BE49-F238E27FC236}">
                <a16:creationId xmlns:a16="http://schemas.microsoft.com/office/drawing/2014/main" id="{83309689-2DF6-6B75-D2CB-AC6393A26BF4}"/>
              </a:ext>
            </a:extLst>
          </p:cNvPr>
          <p:cNvPicPr>
            <a:picLocks noChangeAspect="1"/>
          </p:cNvPicPr>
          <p:nvPr/>
        </p:nvPicPr>
        <p:blipFill>
          <a:blip r:embed="rId7"/>
          <a:stretch>
            <a:fillRect/>
          </a:stretch>
        </p:blipFill>
        <p:spPr>
          <a:xfrm>
            <a:off x="13121047" y="2015125"/>
            <a:ext cx="3010369" cy="3534396"/>
          </a:xfrm>
          <a:prstGeom prst="rect">
            <a:avLst/>
          </a:prstGeom>
        </p:spPr>
      </p:pic>
      <p:pic>
        <p:nvPicPr>
          <p:cNvPr id="26" name="Picture 25">
            <a:extLst>
              <a:ext uri="{FF2B5EF4-FFF2-40B4-BE49-F238E27FC236}">
                <a16:creationId xmlns:a16="http://schemas.microsoft.com/office/drawing/2014/main" id="{83FF8A3B-557E-CA82-E26E-93EF160E0369}"/>
              </a:ext>
            </a:extLst>
          </p:cNvPr>
          <p:cNvPicPr>
            <a:picLocks noChangeAspect="1"/>
          </p:cNvPicPr>
          <p:nvPr/>
        </p:nvPicPr>
        <p:blipFill>
          <a:blip r:embed="rId8"/>
          <a:stretch>
            <a:fillRect/>
          </a:stretch>
        </p:blipFill>
        <p:spPr>
          <a:xfrm>
            <a:off x="4676382" y="5637656"/>
            <a:ext cx="4467618" cy="3408286"/>
          </a:xfrm>
          <a:prstGeom prst="rect">
            <a:avLst/>
          </a:prstGeom>
        </p:spPr>
      </p:pic>
      <p:pic>
        <p:nvPicPr>
          <p:cNvPr id="28" name="Picture 27">
            <a:extLst>
              <a:ext uri="{FF2B5EF4-FFF2-40B4-BE49-F238E27FC236}">
                <a16:creationId xmlns:a16="http://schemas.microsoft.com/office/drawing/2014/main" id="{AFEB5755-37F7-A77B-5702-D7246C3CDE63}"/>
              </a:ext>
            </a:extLst>
          </p:cNvPr>
          <p:cNvPicPr>
            <a:picLocks noChangeAspect="1"/>
          </p:cNvPicPr>
          <p:nvPr/>
        </p:nvPicPr>
        <p:blipFill>
          <a:blip r:embed="rId9"/>
          <a:stretch>
            <a:fillRect/>
          </a:stretch>
        </p:blipFill>
        <p:spPr>
          <a:xfrm>
            <a:off x="10509677" y="5637656"/>
            <a:ext cx="4865622" cy="340828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73755"/>
        </a:solidFill>
        <a:effectLst/>
      </p:bgPr>
    </p:bg>
    <p:spTree>
      <p:nvGrpSpPr>
        <p:cNvPr id="1" name=""/>
        <p:cNvGrpSpPr/>
        <p:nvPr/>
      </p:nvGrpSpPr>
      <p:grpSpPr>
        <a:xfrm>
          <a:off x="0" y="0"/>
          <a:ext cx="0" cy="0"/>
          <a:chOff x="0" y="0"/>
          <a:chExt cx="0" cy="0"/>
        </a:xfrm>
      </p:grpSpPr>
      <p:sp>
        <p:nvSpPr>
          <p:cNvPr id="3" name="TextBox 3"/>
          <p:cNvSpPr txBox="1"/>
          <p:nvPr/>
        </p:nvSpPr>
        <p:spPr>
          <a:xfrm>
            <a:off x="3276600" y="495300"/>
            <a:ext cx="12192000" cy="577081"/>
          </a:xfrm>
          <a:prstGeom prst="rect">
            <a:avLst/>
          </a:prstGeom>
        </p:spPr>
        <p:txBody>
          <a:bodyPr wrap="square" lIns="0" tIns="0" rIns="0" bIns="0" rtlCol="0" anchor="t">
            <a:spAutoFit/>
          </a:bodyPr>
          <a:lstStyle/>
          <a:p>
            <a:pPr algn="ctr">
              <a:lnSpc>
                <a:spcPts val="4500"/>
              </a:lnSpc>
              <a:spcBef>
                <a:spcPct val="0"/>
              </a:spcBef>
            </a:pPr>
            <a:r>
              <a:rPr lang="en-US" sz="4000" spc="30" err="1">
                <a:solidFill>
                  <a:srgbClr val="9FFFEC"/>
                </a:solidFill>
                <a:latin typeface="Arial" panose="020B0604020202020204" pitchFamily="34" charset="0"/>
                <a:cs typeface="Arial" panose="020B0604020202020204" pitchFamily="34" charset="0"/>
              </a:rPr>
              <a:t>Enstitümüze</a:t>
            </a:r>
            <a:r>
              <a:rPr lang="en-US" sz="4000" spc="30">
                <a:solidFill>
                  <a:srgbClr val="9FFFEC"/>
                </a:solidFill>
                <a:latin typeface="Arial" panose="020B0604020202020204" pitchFamily="34" charset="0"/>
                <a:cs typeface="Arial" panose="020B0604020202020204" pitchFamily="34" charset="0"/>
              </a:rPr>
              <a:t> </a:t>
            </a:r>
            <a:r>
              <a:rPr lang="en-US" sz="4000" spc="30" err="1">
                <a:solidFill>
                  <a:srgbClr val="9FFFEC"/>
                </a:solidFill>
                <a:latin typeface="Arial" panose="020B0604020202020204" pitchFamily="34" charset="0"/>
                <a:cs typeface="Arial" panose="020B0604020202020204" pitchFamily="34" charset="0"/>
              </a:rPr>
              <a:t>Destek</a:t>
            </a:r>
            <a:r>
              <a:rPr lang="en-US" sz="4000" spc="30">
                <a:solidFill>
                  <a:srgbClr val="9FFFEC"/>
                </a:solidFill>
                <a:latin typeface="Arial" panose="020B0604020202020204" pitchFamily="34" charset="0"/>
                <a:cs typeface="Arial" panose="020B0604020202020204" pitchFamily="34" charset="0"/>
              </a:rPr>
              <a:t> </a:t>
            </a:r>
            <a:r>
              <a:rPr lang="en-US" sz="4000" spc="30" err="1">
                <a:solidFill>
                  <a:srgbClr val="9FFFEC"/>
                </a:solidFill>
                <a:latin typeface="Arial" panose="020B0604020202020204" pitchFamily="34" charset="0"/>
                <a:cs typeface="Arial" panose="020B0604020202020204" pitchFamily="34" charset="0"/>
              </a:rPr>
              <a:t>Veren</a:t>
            </a:r>
            <a:r>
              <a:rPr lang="en-US" sz="4000" spc="30">
                <a:solidFill>
                  <a:srgbClr val="9FFFEC"/>
                </a:solidFill>
                <a:latin typeface="Arial" panose="020B0604020202020204" pitchFamily="34" charset="0"/>
                <a:cs typeface="Arial" panose="020B0604020202020204" pitchFamily="34" charset="0"/>
              </a:rPr>
              <a:t> </a:t>
            </a:r>
            <a:r>
              <a:rPr lang="en-US" sz="4000" spc="30" err="1">
                <a:solidFill>
                  <a:srgbClr val="9FFFEC"/>
                </a:solidFill>
                <a:latin typeface="Arial" panose="020B0604020202020204" pitchFamily="34" charset="0"/>
                <a:cs typeface="Arial" panose="020B0604020202020204" pitchFamily="34" charset="0"/>
              </a:rPr>
              <a:t>Diğer</a:t>
            </a:r>
            <a:r>
              <a:rPr lang="en-US" sz="4000" spc="30">
                <a:solidFill>
                  <a:srgbClr val="9FFFEC"/>
                </a:solidFill>
                <a:latin typeface="Arial" panose="020B0604020202020204" pitchFamily="34" charset="0"/>
                <a:cs typeface="Arial" panose="020B0604020202020204" pitchFamily="34" charset="0"/>
              </a:rPr>
              <a:t> </a:t>
            </a:r>
            <a:r>
              <a:rPr lang="en-US" sz="4000" spc="30" err="1">
                <a:solidFill>
                  <a:srgbClr val="9FFFEC"/>
                </a:solidFill>
                <a:latin typeface="Arial" panose="020B0604020202020204" pitchFamily="34" charset="0"/>
                <a:cs typeface="Arial" panose="020B0604020202020204" pitchFamily="34" charset="0"/>
              </a:rPr>
              <a:t>Öğretim</a:t>
            </a:r>
            <a:r>
              <a:rPr lang="en-US" sz="4000" spc="30">
                <a:solidFill>
                  <a:srgbClr val="9FFFEC"/>
                </a:solidFill>
                <a:latin typeface="Arial" panose="020B0604020202020204" pitchFamily="34" charset="0"/>
                <a:cs typeface="Arial" panose="020B0604020202020204" pitchFamily="34" charset="0"/>
              </a:rPr>
              <a:t> </a:t>
            </a:r>
            <a:r>
              <a:rPr lang="en-US" sz="4000" spc="30" err="1">
                <a:solidFill>
                  <a:srgbClr val="9FFFEC"/>
                </a:solidFill>
                <a:latin typeface="Arial" panose="020B0604020202020204" pitchFamily="34" charset="0"/>
                <a:cs typeface="Arial" panose="020B0604020202020204" pitchFamily="34" charset="0"/>
              </a:rPr>
              <a:t>Üyelerimiz</a:t>
            </a:r>
            <a:r>
              <a:rPr lang="en-US" sz="4000" spc="30">
                <a:solidFill>
                  <a:srgbClr val="9FFFEC"/>
                </a:solidFill>
                <a:latin typeface="Arial" panose="020B0604020202020204" pitchFamily="34" charset="0"/>
                <a:cs typeface="Arial" panose="020B0604020202020204" pitchFamily="34" charset="0"/>
              </a:rPr>
              <a:t> </a:t>
            </a:r>
          </a:p>
        </p:txBody>
      </p:sp>
      <p:pic>
        <p:nvPicPr>
          <p:cNvPr id="10" name="Resim 6">
            <a:extLst>
              <a:ext uri="{FF2B5EF4-FFF2-40B4-BE49-F238E27FC236}">
                <a16:creationId xmlns:a16="http://schemas.microsoft.com/office/drawing/2014/main" id="{E241363F-1230-D25C-0C37-D2C02D0F0834}"/>
              </a:ext>
            </a:extLst>
          </p:cNvPr>
          <p:cNvPicPr>
            <a:picLocks noChangeAspect="1"/>
          </p:cNvPicPr>
          <p:nvPr/>
        </p:nvPicPr>
        <p:blipFill>
          <a:blip r:embed="rId3"/>
          <a:stretch>
            <a:fillRect/>
          </a:stretch>
        </p:blipFill>
        <p:spPr>
          <a:xfrm>
            <a:off x="9665100" y="7971858"/>
            <a:ext cx="8280000" cy="1830515"/>
          </a:xfrm>
          <a:prstGeom prst="rect">
            <a:avLst/>
          </a:prstGeom>
        </p:spPr>
      </p:pic>
      <p:pic>
        <p:nvPicPr>
          <p:cNvPr id="11" name="Resim 8">
            <a:extLst>
              <a:ext uri="{FF2B5EF4-FFF2-40B4-BE49-F238E27FC236}">
                <a16:creationId xmlns:a16="http://schemas.microsoft.com/office/drawing/2014/main" id="{6F92B818-39C7-5B01-BB6A-806BA4293D03}"/>
              </a:ext>
            </a:extLst>
          </p:cNvPr>
          <p:cNvPicPr>
            <a:picLocks noChangeAspect="1"/>
          </p:cNvPicPr>
          <p:nvPr/>
        </p:nvPicPr>
        <p:blipFill>
          <a:blip r:embed="rId4"/>
          <a:stretch>
            <a:fillRect/>
          </a:stretch>
        </p:blipFill>
        <p:spPr>
          <a:xfrm>
            <a:off x="611187" y="1318355"/>
            <a:ext cx="8280000" cy="1937463"/>
          </a:xfrm>
          <a:prstGeom prst="rect">
            <a:avLst/>
          </a:prstGeom>
        </p:spPr>
      </p:pic>
      <p:pic>
        <p:nvPicPr>
          <p:cNvPr id="12" name="Resim 10">
            <a:extLst>
              <a:ext uri="{FF2B5EF4-FFF2-40B4-BE49-F238E27FC236}">
                <a16:creationId xmlns:a16="http://schemas.microsoft.com/office/drawing/2014/main" id="{13BF8287-613D-3B9C-AE52-01C698BE1B10}"/>
              </a:ext>
            </a:extLst>
          </p:cNvPr>
          <p:cNvPicPr>
            <a:picLocks noChangeAspect="1"/>
          </p:cNvPicPr>
          <p:nvPr/>
        </p:nvPicPr>
        <p:blipFill>
          <a:blip r:embed="rId5"/>
          <a:stretch>
            <a:fillRect/>
          </a:stretch>
        </p:blipFill>
        <p:spPr>
          <a:xfrm>
            <a:off x="9665100" y="1323628"/>
            <a:ext cx="8280000" cy="2099293"/>
          </a:xfrm>
          <a:prstGeom prst="rect">
            <a:avLst/>
          </a:prstGeom>
        </p:spPr>
      </p:pic>
      <p:pic>
        <p:nvPicPr>
          <p:cNvPr id="13" name="Resim 12">
            <a:extLst>
              <a:ext uri="{FF2B5EF4-FFF2-40B4-BE49-F238E27FC236}">
                <a16:creationId xmlns:a16="http://schemas.microsoft.com/office/drawing/2014/main" id="{7DAEBD96-96E8-FD2E-6B53-4DF0AC1D5D4B}"/>
              </a:ext>
            </a:extLst>
          </p:cNvPr>
          <p:cNvPicPr>
            <a:picLocks noChangeAspect="1"/>
          </p:cNvPicPr>
          <p:nvPr/>
        </p:nvPicPr>
        <p:blipFill>
          <a:blip r:embed="rId6"/>
          <a:stretch>
            <a:fillRect/>
          </a:stretch>
        </p:blipFill>
        <p:spPr>
          <a:xfrm>
            <a:off x="9665100" y="5748275"/>
            <a:ext cx="8280000" cy="1926673"/>
          </a:xfrm>
          <a:prstGeom prst="rect">
            <a:avLst/>
          </a:prstGeom>
        </p:spPr>
      </p:pic>
      <p:pic>
        <p:nvPicPr>
          <p:cNvPr id="14" name="Resim 14">
            <a:extLst>
              <a:ext uri="{FF2B5EF4-FFF2-40B4-BE49-F238E27FC236}">
                <a16:creationId xmlns:a16="http://schemas.microsoft.com/office/drawing/2014/main" id="{71A3C9BA-632F-CC61-A0FF-230787D2314A}"/>
              </a:ext>
            </a:extLst>
          </p:cNvPr>
          <p:cNvPicPr>
            <a:picLocks noChangeAspect="1"/>
          </p:cNvPicPr>
          <p:nvPr/>
        </p:nvPicPr>
        <p:blipFill>
          <a:blip r:embed="rId7"/>
          <a:stretch>
            <a:fillRect/>
          </a:stretch>
        </p:blipFill>
        <p:spPr>
          <a:xfrm>
            <a:off x="611187" y="7784186"/>
            <a:ext cx="8280000" cy="2105243"/>
          </a:xfrm>
          <a:prstGeom prst="rect">
            <a:avLst/>
          </a:prstGeom>
        </p:spPr>
      </p:pic>
      <p:pic>
        <p:nvPicPr>
          <p:cNvPr id="16" name="Resim 18">
            <a:extLst>
              <a:ext uri="{FF2B5EF4-FFF2-40B4-BE49-F238E27FC236}">
                <a16:creationId xmlns:a16="http://schemas.microsoft.com/office/drawing/2014/main" id="{C143F291-76FB-A6F3-39ED-679DAB1B84B7}"/>
              </a:ext>
            </a:extLst>
          </p:cNvPr>
          <p:cNvPicPr>
            <a:picLocks noChangeAspect="1"/>
          </p:cNvPicPr>
          <p:nvPr/>
        </p:nvPicPr>
        <p:blipFill>
          <a:blip r:embed="rId8"/>
          <a:stretch>
            <a:fillRect/>
          </a:stretch>
        </p:blipFill>
        <p:spPr>
          <a:xfrm>
            <a:off x="9665100" y="3710470"/>
            <a:ext cx="8280000" cy="1816627"/>
          </a:xfrm>
          <a:prstGeom prst="rect">
            <a:avLst/>
          </a:prstGeom>
        </p:spPr>
      </p:pic>
      <p:pic>
        <p:nvPicPr>
          <p:cNvPr id="17" name="Resim 4">
            <a:extLst>
              <a:ext uri="{FF2B5EF4-FFF2-40B4-BE49-F238E27FC236}">
                <a16:creationId xmlns:a16="http://schemas.microsoft.com/office/drawing/2014/main" id="{0408F7A1-6BA0-FF25-8755-6133B04019C6}"/>
              </a:ext>
            </a:extLst>
          </p:cNvPr>
          <p:cNvPicPr>
            <a:picLocks noChangeAspect="1"/>
          </p:cNvPicPr>
          <p:nvPr/>
        </p:nvPicPr>
        <p:blipFill>
          <a:blip r:embed="rId9"/>
          <a:stretch>
            <a:fillRect/>
          </a:stretch>
        </p:blipFill>
        <p:spPr>
          <a:xfrm>
            <a:off x="611187" y="3495019"/>
            <a:ext cx="8280000" cy="2014055"/>
          </a:xfrm>
          <a:prstGeom prst="rect">
            <a:avLst/>
          </a:prstGeom>
        </p:spPr>
      </p:pic>
      <p:pic>
        <p:nvPicPr>
          <p:cNvPr id="18" name="Resim 16">
            <a:extLst>
              <a:ext uri="{FF2B5EF4-FFF2-40B4-BE49-F238E27FC236}">
                <a16:creationId xmlns:a16="http://schemas.microsoft.com/office/drawing/2014/main" id="{8F4E6006-CAB9-CB0F-B0C9-916D8A854456}"/>
              </a:ext>
            </a:extLst>
          </p:cNvPr>
          <p:cNvPicPr>
            <a:picLocks noChangeAspect="1"/>
          </p:cNvPicPr>
          <p:nvPr/>
        </p:nvPicPr>
        <p:blipFill>
          <a:blip r:embed="rId10"/>
          <a:stretch>
            <a:fillRect/>
          </a:stretch>
        </p:blipFill>
        <p:spPr>
          <a:xfrm>
            <a:off x="611187" y="5748275"/>
            <a:ext cx="8280000" cy="17955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897030" y="347976"/>
            <a:ext cx="8224019" cy="853823"/>
          </a:xfrm>
          <a:prstGeom prst="rect">
            <a:avLst/>
          </a:prstGeom>
        </p:spPr>
        <p:txBody>
          <a:bodyPr lIns="0" tIns="0" rIns="0" bIns="0" rtlCol="0" anchor="t">
            <a:spAutoFit/>
          </a:bodyPr>
          <a:lstStyle/>
          <a:p>
            <a:pPr algn="ctr">
              <a:lnSpc>
                <a:spcPts val="7279"/>
              </a:lnSpc>
            </a:pPr>
            <a:r>
              <a:rPr lang="en-US" sz="5199" dirty="0" err="1">
                <a:solidFill>
                  <a:srgbClr val="17375E"/>
                </a:solidFill>
                <a:latin typeface="Arial" panose="020B0604020202020204" pitchFamily="34" charset="0"/>
                <a:cs typeface="Arial" panose="020B0604020202020204" pitchFamily="34" charset="0"/>
              </a:rPr>
              <a:t>Bilimsel</a:t>
            </a:r>
            <a:r>
              <a:rPr lang="en-US" sz="5199" dirty="0">
                <a:solidFill>
                  <a:srgbClr val="17375E"/>
                </a:solidFill>
                <a:latin typeface="Arial" panose="020B0604020202020204" pitchFamily="34" charset="0"/>
                <a:cs typeface="Arial" panose="020B0604020202020204" pitchFamily="34" charset="0"/>
              </a:rPr>
              <a:t> </a:t>
            </a:r>
            <a:r>
              <a:rPr lang="en-US" sz="5199" dirty="0" err="1">
                <a:solidFill>
                  <a:srgbClr val="17375E"/>
                </a:solidFill>
                <a:latin typeface="Arial" panose="020B0604020202020204" pitchFamily="34" charset="0"/>
                <a:cs typeface="Arial" panose="020B0604020202020204" pitchFamily="34" charset="0"/>
              </a:rPr>
              <a:t>Danışma</a:t>
            </a:r>
            <a:r>
              <a:rPr lang="en-US" sz="5199" dirty="0">
                <a:solidFill>
                  <a:srgbClr val="17375E"/>
                </a:solidFill>
                <a:latin typeface="Arial" panose="020B0604020202020204" pitchFamily="34" charset="0"/>
                <a:cs typeface="Arial" panose="020B0604020202020204" pitchFamily="34" charset="0"/>
              </a:rPr>
              <a:t> </a:t>
            </a:r>
            <a:r>
              <a:rPr lang="en-US" sz="5199" dirty="0" err="1">
                <a:solidFill>
                  <a:srgbClr val="17375E"/>
                </a:solidFill>
                <a:latin typeface="Arial" panose="020B0604020202020204" pitchFamily="34" charset="0"/>
                <a:cs typeface="Arial" panose="020B0604020202020204" pitchFamily="34" charset="0"/>
              </a:rPr>
              <a:t>Kurulu</a:t>
            </a:r>
            <a:endParaRPr lang="en-US" sz="5199" dirty="0">
              <a:solidFill>
                <a:srgbClr val="17375E"/>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E88C827-9F27-FEC1-61DB-6D0707373FA6}"/>
              </a:ext>
            </a:extLst>
          </p:cNvPr>
          <p:cNvPicPr>
            <a:picLocks noChangeAspect="1"/>
          </p:cNvPicPr>
          <p:nvPr/>
        </p:nvPicPr>
        <p:blipFill>
          <a:blip r:embed="rId2"/>
          <a:stretch>
            <a:fillRect/>
          </a:stretch>
        </p:blipFill>
        <p:spPr>
          <a:xfrm>
            <a:off x="254000" y="1438275"/>
            <a:ext cx="7924800" cy="7410450"/>
          </a:xfrm>
          <a:prstGeom prst="rect">
            <a:avLst/>
          </a:prstGeom>
        </p:spPr>
      </p:pic>
      <p:pic>
        <p:nvPicPr>
          <p:cNvPr id="15" name="Picture 14">
            <a:extLst>
              <a:ext uri="{FF2B5EF4-FFF2-40B4-BE49-F238E27FC236}">
                <a16:creationId xmlns:a16="http://schemas.microsoft.com/office/drawing/2014/main" id="{7A56A53D-A3C1-E74A-D0B2-685DF43588D8}"/>
              </a:ext>
            </a:extLst>
          </p:cNvPr>
          <p:cNvPicPr>
            <a:picLocks noChangeAspect="1"/>
          </p:cNvPicPr>
          <p:nvPr/>
        </p:nvPicPr>
        <p:blipFill>
          <a:blip r:embed="rId3"/>
          <a:stretch>
            <a:fillRect/>
          </a:stretch>
        </p:blipFill>
        <p:spPr>
          <a:xfrm>
            <a:off x="9144000" y="1438275"/>
            <a:ext cx="7867650" cy="6562725"/>
          </a:xfrm>
          <a:prstGeom prst="rect">
            <a:avLst/>
          </a:prstGeom>
        </p:spPr>
      </p:pic>
    </p:spTree>
    <p:extLst>
      <p:ext uri="{BB962C8B-B14F-4D97-AF65-F5344CB8AC3E}">
        <p14:creationId xmlns:p14="http://schemas.microsoft.com/office/powerpoint/2010/main" val="2644144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897030" y="347976"/>
            <a:ext cx="8224019" cy="853823"/>
          </a:xfrm>
          <a:prstGeom prst="rect">
            <a:avLst/>
          </a:prstGeom>
        </p:spPr>
        <p:txBody>
          <a:bodyPr lIns="0" tIns="0" rIns="0" bIns="0" rtlCol="0" anchor="t">
            <a:spAutoFit/>
          </a:bodyPr>
          <a:lstStyle/>
          <a:p>
            <a:pPr algn="ctr">
              <a:lnSpc>
                <a:spcPts val="7279"/>
              </a:lnSpc>
            </a:pPr>
            <a:r>
              <a:rPr lang="en-US" sz="5199" dirty="0" err="1">
                <a:solidFill>
                  <a:srgbClr val="17375E"/>
                </a:solidFill>
                <a:latin typeface="Arial" panose="020B0604020202020204" pitchFamily="34" charset="0"/>
                <a:cs typeface="Arial" panose="020B0604020202020204" pitchFamily="34" charset="0"/>
              </a:rPr>
              <a:t>Bilimsel</a:t>
            </a:r>
            <a:r>
              <a:rPr lang="en-US" sz="5199" dirty="0">
                <a:solidFill>
                  <a:srgbClr val="17375E"/>
                </a:solidFill>
                <a:latin typeface="Arial" panose="020B0604020202020204" pitchFamily="34" charset="0"/>
                <a:cs typeface="Arial" panose="020B0604020202020204" pitchFamily="34" charset="0"/>
              </a:rPr>
              <a:t> </a:t>
            </a:r>
            <a:r>
              <a:rPr lang="en-US" sz="5199" dirty="0" err="1">
                <a:solidFill>
                  <a:srgbClr val="17375E"/>
                </a:solidFill>
                <a:latin typeface="Arial" panose="020B0604020202020204" pitchFamily="34" charset="0"/>
                <a:cs typeface="Arial" panose="020B0604020202020204" pitchFamily="34" charset="0"/>
              </a:rPr>
              <a:t>Danışma</a:t>
            </a:r>
            <a:r>
              <a:rPr lang="en-US" sz="5199" dirty="0">
                <a:solidFill>
                  <a:srgbClr val="17375E"/>
                </a:solidFill>
                <a:latin typeface="Arial" panose="020B0604020202020204" pitchFamily="34" charset="0"/>
                <a:cs typeface="Arial" panose="020B0604020202020204" pitchFamily="34" charset="0"/>
              </a:rPr>
              <a:t> </a:t>
            </a:r>
            <a:r>
              <a:rPr lang="en-US" sz="5199" dirty="0" err="1">
                <a:solidFill>
                  <a:srgbClr val="17375E"/>
                </a:solidFill>
                <a:latin typeface="Arial" panose="020B0604020202020204" pitchFamily="34" charset="0"/>
                <a:cs typeface="Arial" panose="020B0604020202020204" pitchFamily="34" charset="0"/>
              </a:rPr>
              <a:t>Kurulu</a:t>
            </a:r>
            <a:endParaRPr lang="en-US" sz="5199" dirty="0">
              <a:solidFill>
                <a:srgbClr val="17375E"/>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182536E-3710-D212-04E4-EF4CEB6E75DD}"/>
              </a:ext>
            </a:extLst>
          </p:cNvPr>
          <p:cNvPicPr>
            <a:picLocks noChangeAspect="1"/>
          </p:cNvPicPr>
          <p:nvPr/>
        </p:nvPicPr>
        <p:blipFill>
          <a:blip r:embed="rId2"/>
          <a:stretch>
            <a:fillRect/>
          </a:stretch>
        </p:blipFill>
        <p:spPr>
          <a:xfrm>
            <a:off x="387350" y="1743075"/>
            <a:ext cx="7886700" cy="6800850"/>
          </a:xfrm>
          <a:prstGeom prst="rect">
            <a:avLst/>
          </a:prstGeom>
        </p:spPr>
      </p:pic>
      <p:pic>
        <p:nvPicPr>
          <p:cNvPr id="6" name="Picture 5">
            <a:extLst>
              <a:ext uri="{FF2B5EF4-FFF2-40B4-BE49-F238E27FC236}">
                <a16:creationId xmlns:a16="http://schemas.microsoft.com/office/drawing/2014/main" id="{B4361CA2-C924-0D95-DDAF-404A782D7745}"/>
              </a:ext>
            </a:extLst>
          </p:cNvPr>
          <p:cNvPicPr>
            <a:picLocks noChangeAspect="1"/>
          </p:cNvPicPr>
          <p:nvPr/>
        </p:nvPicPr>
        <p:blipFill>
          <a:blip r:embed="rId3"/>
          <a:stretch>
            <a:fillRect/>
          </a:stretch>
        </p:blipFill>
        <p:spPr>
          <a:xfrm>
            <a:off x="9310687" y="1790700"/>
            <a:ext cx="7896225" cy="6705600"/>
          </a:xfrm>
          <a:prstGeom prst="rect">
            <a:avLst/>
          </a:prstGeom>
        </p:spPr>
      </p:pic>
    </p:spTree>
    <p:extLst>
      <p:ext uri="{BB962C8B-B14F-4D97-AF65-F5344CB8AC3E}">
        <p14:creationId xmlns:p14="http://schemas.microsoft.com/office/powerpoint/2010/main" val="3047433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612" b="1612"/>
          <a:stretch>
            <a:fillRect/>
          </a:stretch>
        </p:blipFill>
        <p:spPr>
          <a:xfrm>
            <a:off x="0" y="0"/>
            <a:ext cx="18288000" cy="10287000"/>
          </a:xfrm>
          <a:prstGeom prst="rect">
            <a:avLst/>
          </a:prstGeom>
        </p:spPr>
      </p:pic>
      <p:grpSp>
        <p:nvGrpSpPr>
          <p:cNvPr id="3" name="Group 3"/>
          <p:cNvGrpSpPr/>
          <p:nvPr/>
        </p:nvGrpSpPr>
        <p:grpSpPr>
          <a:xfrm>
            <a:off x="3014203" y="4036375"/>
            <a:ext cx="3619259" cy="5125277"/>
            <a:chOff x="0" y="0"/>
            <a:chExt cx="4825678" cy="6833703"/>
          </a:xfrm>
        </p:grpSpPr>
        <p:grpSp>
          <p:nvGrpSpPr>
            <p:cNvPr id="4" name="Group 4"/>
            <p:cNvGrpSpPr/>
            <p:nvPr/>
          </p:nvGrpSpPr>
          <p:grpSpPr>
            <a:xfrm>
              <a:off x="297092" y="0"/>
              <a:ext cx="4231494" cy="4231494"/>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755"/>
              </a:solidFill>
            </p:spPr>
            <p:txBody>
              <a:bodyPr/>
              <a:lstStyle/>
              <a:p>
                <a:endParaRPr lang="en-US"/>
              </a:p>
            </p:txBody>
          </p:sp>
        </p:grpSp>
        <p:grpSp>
          <p:nvGrpSpPr>
            <p:cNvPr id="6" name="Group 6"/>
            <p:cNvGrpSpPr/>
            <p:nvPr/>
          </p:nvGrpSpPr>
          <p:grpSpPr>
            <a:xfrm>
              <a:off x="335103" y="38011"/>
              <a:ext cx="4155472" cy="4155472"/>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FCFF"/>
              </a:solidFill>
            </p:spPr>
            <p:txBody>
              <a:bodyPr/>
              <a:lstStyle/>
              <a:p>
                <a:endParaRPr lang="en-US"/>
              </a:p>
            </p:txBody>
          </p:sp>
        </p:grpSp>
        <p:sp>
          <p:nvSpPr>
            <p:cNvPr id="8" name="TextBox 8"/>
            <p:cNvSpPr txBox="1"/>
            <p:nvPr/>
          </p:nvSpPr>
          <p:spPr>
            <a:xfrm>
              <a:off x="0" y="5360394"/>
              <a:ext cx="4825678" cy="1473309"/>
            </a:xfrm>
            <a:prstGeom prst="rect">
              <a:avLst/>
            </a:prstGeom>
          </p:spPr>
          <p:txBody>
            <a:bodyPr lIns="0" tIns="0" rIns="0" bIns="0" rtlCol="0" anchor="t">
              <a:spAutoFit/>
            </a:bodyPr>
            <a:lstStyle/>
            <a:p>
              <a:pPr algn="ctr">
                <a:lnSpc>
                  <a:spcPts val="4500"/>
                </a:lnSpc>
              </a:pPr>
              <a:r>
                <a:rPr lang="en-US" sz="3000" b="1" spc="30" err="1">
                  <a:solidFill>
                    <a:srgbClr val="273755"/>
                  </a:solidFill>
                  <a:latin typeface="Montserrat Light"/>
                </a:rPr>
                <a:t>Sağlık</a:t>
              </a:r>
              <a:r>
                <a:rPr lang="en-US" sz="3000" b="1" spc="30">
                  <a:solidFill>
                    <a:srgbClr val="273755"/>
                  </a:solidFill>
                  <a:latin typeface="Montserrat Light"/>
                </a:rPr>
                <a:t> </a:t>
              </a:r>
              <a:r>
                <a:rPr lang="en-US" sz="3000" b="1" spc="30" err="1">
                  <a:solidFill>
                    <a:srgbClr val="273755"/>
                  </a:solidFill>
                  <a:latin typeface="Montserrat Light"/>
                </a:rPr>
                <a:t>Biyoteknolojisi</a:t>
              </a:r>
              <a:endParaRPr lang="en-US" sz="3000" b="1" spc="30">
                <a:solidFill>
                  <a:srgbClr val="273755"/>
                </a:solidFill>
                <a:latin typeface="Montserrat Light"/>
              </a:endParaRPr>
            </a:p>
          </p:txBody>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39514" y="842422"/>
              <a:ext cx="2546649" cy="2546649"/>
            </a:xfrm>
            <a:prstGeom prst="rect">
              <a:avLst/>
            </a:prstGeom>
          </p:spPr>
        </p:pic>
      </p:grpSp>
      <p:grpSp>
        <p:nvGrpSpPr>
          <p:cNvPr id="10" name="Group 10"/>
          <p:cNvGrpSpPr/>
          <p:nvPr/>
        </p:nvGrpSpPr>
        <p:grpSpPr>
          <a:xfrm>
            <a:off x="11654538" y="4036375"/>
            <a:ext cx="3619259" cy="5125277"/>
            <a:chOff x="0" y="0"/>
            <a:chExt cx="4825678" cy="6833703"/>
          </a:xfrm>
        </p:grpSpPr>
        <p:grpSp>
          <p:nvGrpSpPr>
            <p:cNvPr id="11" name="Group 11"/>
            <p:cNvGrpSpPr/>
            <p:nvPr/>
          </p:nvGrpSpPr>
          <p:grpSpPr>
            <a:xfrm>
              <a:off x="297092" y="0"/>
              <a:ext cx="4231494" cy="423149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755"/>
              </a:solidFill>
            </p:spPr>
            <p:txBody>
              <a:bodyPr/>
              <a:lstStyle/>
              <a:p>
                <a:endParaRPr lang="en-US"/>
              </a:p>
            </p:txBody>
          </p:sp>
        </p:grpSp>
        <p:grpSp>
          <p:nvGrpSpPr>
            <p:cNvPr id="13" name="Group 13"/>
            <p:cNvGrpSpPr/>
            <p:nvPr/>
          </p:nvGrpSpPr>
          <p:grpSpPr>
            <a:xfrm>
              <a:off x="335103" y="38011"/>
              <a:ext cx="4155472" cy="4155472"/>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FCFF"/>
              </a:solidFill>
            </p:spPr>
            <p:txBody>
              <a:bodyPr/>
              <a:lstStyle/>
              <a:p>
                <a:endParaRPr lang="en-US"/>
              </a:p>
            </p:txBody>
          </p:sp>
        </p:grpSp>
        <p:sp>
          <p:nvSpPr>
            <p:cNvPr id="15" name="TextBox 15"/>
            <p:cNvSpPr txBox="1"/>
            <p:nvPr/>
          </p:nvSpPr>
          <p:spPr>
            <a:xfrm>
              <a:off x="0" y="5360394"/>
              <a:ext cx="4825678" cy="1473309"/>
            </a:xfrm>
            <a:prstGeom prst="rect">
              <a:avLst/>
            </a:prstGeom>
          </p:spPr>
          <p:txBody>
            <a:bodyPr lIns="0" tIns="0" rIns="0" bIns="0" rtlCol="0" anchor="t">
              <a:spAutoFit/>
            </a:bodyPr>
            <a:lstStyle/>
            <a:p>
              <a:pPr algn="ctr">
                <a:lnSpc>
                  <a:spcPts val="4500"/>
                </a:lnSpc>
              </a:pPr>
              <a:r>
                <a:rPr lang="en-US" sz="3000" b="1" spc="30" err="1">
                  <a:solidFill>
                    <a:srgbClr val="273755"/>
                  </a:solidFill>
                  <a:latin typeface="Montserrat Light"/>
                </a:rPr>
                <a:t>Endüstriyel</a:t>
              </a:r>
              <a:r>
                <a:rPr lang="en-US" sz="3000" b="1" spc="30">
                  <a:solidFill>
                    <a:srgbClr val="273755"/>
                  </a:solidFill>
                  <a:latin typeface="Montserrat Light"/>
                </a:rPr>
                <a:t> </a:t>
              </a:r>
              <a:r>
                <a:rPr lang="en-US" sz="3000" b="1" spc="30" err="1">
                  <a:solidFill>
                    <a:srgbClr val="273755"/>
                  </a:solidFill>
                  <a:latin typeface="Montserrat Light"/>
                </a:rPr>
                <a:t>Biyoteknoloji</a:t>
              </a:r>
              <a:endParaRPr lang="en-US" sz="3000" b="1" spc="30">
                <a:solidFill>
                  <a:srgbClr val="273755"/>
                </a:solidFill>
                <a:latin typeface="Montserrat Light"/>
              </a:endParaRPr>
            </a:p>
          </p:txBody>
        </p:sp>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5019" y="447927"/>
              <a:ext cx="3335640" cy="3335640"/>
            </a:xfrm>
            <a:prstGeom prst="rect">
              <a:avLst/>
            </a:prstGeom>
          </p:spPr>
        </p:pic>
      </p:grpSp>
      <p:grpSp>
        <p:nvGrpSpPr>
          <p:cNvPr id="17" name="Group 17"/>
          <p:cNvGrpSpPr/>
          <p:nvPr/>
        </p:nvGrpSpPr>
        <p:grpSpPr>
          <a:xfrm>
            <a:off x="7334371" y="4036375"/>
            <a:ext cx="3619259" cy="5125277"/>
            <a:chOff x="0" y="0"/>
            <a:chExt cx="4825678" cy="6833703"/>
          </a:xfrm>
        </p:grpSpPr>
        <p:grpSp>
          <p:nvGrpSpPr>
            <p:cNvPr id="18" name="Group 18"/>
            <p:cNvGrpSpPr/>
            <p:nvPr/>
          </p:nvGrpSpPr>
          <p:grpSpPr>
            <a:xfrm>
              <a:off x="297092" y="0"/>
              <a:ext cx="4231494" cy="4231494"/>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73755"/>
              </a:solidFill>
            </p:spPr>
            <p:txBody>
              <a:bodyPr/>
              <a:lstStyle/>
              <a:p>
                <a:endParaRPr lang="en-US"/>
              </a:p>
            </p:txBody>
          </p:sp>
        </p:grpSp>
        <p:sp>
          <p:nvSpPr>
            <p:cNvPr id="20" name="TextBox 20"/>
            <p:cNvSpPr txBox="1"/>
            <p:nvPr/>
          </p:nvSpPr>
          <p:spPr>
            <a:xfrm>
              <a:off x="0" y="5360394"/>
              <a:ext cx="4825678" cy="1473309"/>
            </a:xfrm>
            <a:prstGeom prst="rect">
              <a:avLst/>
            </a:prstGeom>
          </p:spPr>
          <p:txBody>
            <a:bodyPr lIns="0" tIns="0" rIns="0" bIns="0" rtlCol="0" anchor="t">
              <a:spAutoFit/>
            </a:bodyPr>
            <a:lstStyle/>
            <a:p>
              <a:pPr algn="ctr">
                <a:lnSpc>
                  <a:spcPts val="4500"/>
                </a:lnSpc>
              </a:pPr>
              <a:r>
                <a:rPr lang="en-US" sz="3000" b="1" spc="30">
                  <a:solidFill>
                    <a:srgbClr val="273755"/>
                  </a:solidFill>
                  <a:latin typeface="Montserrat Light"/>
                </a:rPr>
                <a:t>Bitki </a:t>
              </a:r>
              <a:r>
                <a:rPr lang="en-US" sz="3000" b="1" spc="30" err="1">
                  <a:solidFill>
                    <a:srgbClr val="273755"/>
                  </a:solidFill>
                  <a:latin typeface="Montserrat Light"/>
                </a:rPr>
                <a:t>Biyoteknolojisi</a:t>
              </a:r>
              <a:endParaRPr lang="en-US" sz="3000" b="1" spc="30">
                <a:solidFill>
                  <a:srgbClr val="273755"/>
                </a:solidFill>
                <a:latin typeface="Montserrat Light"/>
              </a:endParaRPr>
            </a:p>
          </p:txBody>
        </p:sp>
      </p:grpSp>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581680" y="4168784"/>
            <a:ext cx="1124640" cy="3032116"/>
          </a:xfrm>
          <a:prstGeom prst="rect">
            <a:avLst/>
          </a:prstGeom>
        </p:spPr>
      </p:pic>
      <p:sp>
        <p:nvSpPr>
          <p:cNvPr id="22" name="TextBox 22"/>
          <p:cNvSpPr txBox="1"/>
          <p:nvPr/>
        </p:nvSpPr>
        <p:spPr>
          <a:xfrm>
            <a:off x="3244102" y="436826"/>
            <a:ext cx="11716297" cy="2462213"/>
          </a:xfrm>
          <a:prstGeom prst="rect">
            <a:avLst/>
          </a:prstGeom>
        </p:spPr>
        <p:txBody>
          <a:bodyPr lIns="0" tIns="0" rIns="0" bIns="0" rtlCol="0" anchor="t">
            <a:spAutoFit/>
          </a:bodyPr>
          <a:lstStyle/>
          <a:p>
            <a:pPr marL="0" lvl="0" indent="0" algn="ctr">
              <a:lnSpc>
                <a:spcPts val="9600"/>
              </a:lnSpc>
              <a:spcBef>
                <a:spcPct val="0"/>
              </a:spcBef>
            </a:pPr>
            <a:r>
              <a:rPr lang="en-US" sz="8000" spc="160">
                <a:solidFill>
                  <a:srgbClr val="273755"/>
                </a:solidFill>
                <a:latin typeface="Arial" panose="020B0604020202020204" pitchFamily="34" charset="0"/>
                <a:cs typeface="Arial" panose="020B0604020202020204" pitchFamily="34" charset="0"/>
              </a:rPr>
              <a:t>ODAK ÇALIŞMA ALANLARIMIZ</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C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15000"/>
          </a:blip>
          <a:srcRect t="45163" b="17563"/>
          <a:stretch>
            <a:fillRect/>
          </a:stretch>
        </p:blipFill>
        <p:spPr>
          <a:xfrm>
            <a:off x="0" y="0"/>
            <a:ext cx="18288000" cy="4515885"/>
          </a:xfrm>
          <a:prstGeom prst="rect">
            <a:avLst/>
          </a:prstGeom>
        </p:spPr>
      </p:pic>
      <p:grpSp>
        <p:nvGrpSpPr>
          <p:cNvPr id="3" name="Group 3"/>
          <p:cNvGrpSpPr/>
          <p:nvPr/>
        </p:nvGrpSpPr>
        <p:grpSpPr>
          <a:xfrm>
            <a:off x="16361885" y="1028700"/>
            <a:ext cx="897415" cy="215896"/>
            <a:chOff x="0" y="0"/>
            <a:chExt cx="1196553" cy="287861"/>
          </a:xfrm>
        </p:grpSpPr>
        <p:grpSp>
          <p:nvGrpSpPr>
            <p:cNvPr id="4" name="Group 4"/>
            <p:cNvGrpSpPr/>
            <p:nvPr/>
          </p:nvGrpSpPr>
          <p:grpSpPr>
            <a:xfrm>
              <a:off x="908692" y="0"/>
              <a:ext cx="287861" cy="28786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9FCFF"/>
              </a:solidFill>
            </p:spPr>
            <p:txBody>
              <a:bodyPr/>
              <a:lstStyle/>
              <a:p>
                <a:endParaRPr lang="en-US"/>
              </a:p>
            </p:txBody>
          </p:sp>
        </p:grpSp>
        <p:grpSp>
          <p:nvGrpSpPr>
            <p:cNvPr id="6" name="Group 6"/>
            <p:cNvGrpSpPr>
              <a:grpSpLocks noChangeAspect="1"/>
            </p:cNvGrpSpPr>
            <p:nvPr/>
          </p:nvGrpSpPr>
          <p:grpSpPr>
            <a:xfrm>
              <a:off x="0" y="0"/>
              <a:ext cx="287861" cy="287861"/>
              <a:chOff x="-2540" y="-2540"/>
              <a:chExt cx="6355080" cy="6355080"/>
            </a:xfrm>
          </p:grpSpPr>
          <p:sp>
            <p:nvSpPr>
              <p:cNvPr id="7" name="Freeform 7"/>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9FCFF"/>
              </a:solidFill>
            </p:spPr>
            <p:txBody>
              <a:bodyPr/>
              <a:lstStyle/>
              <a:p>
                <a:endParaRPr lang="en-US"/>
              </a:p>
            </p:txBody>
          </p:sp>
        </p:grpSp>
        <p:grpSp>
          <p:nvGrpSpPr>
            <p:cNvPr id="8" name="Group 8"/>
            <p:cNvGrpSpPr>
              <a:grpSpLocks noChangeAspect="1"/>
            </p:cNvGrpSpPr>
            <p:nvPr/>
          </p:nvGrpSpPr>
          <p:grpSpPr>
            <a:xfrm>
              <a:off x="454346" y="0"/>
              <a:ext cx="287861" cy="287861"/>
              <a:chOff x="-2540" y="-2540"/>
              <a:chExt cx="6355080" cy="6355080"/>
            </a:xfrm>
          </p:grpSpPr>
          <p:sp>
            <p:nvSpPr>
              <p:cNvPr id="9" name="Freeform 9"/>
              <p:cNvSpPr/>
              <p:nvPr/>
            </p:nvSpPr>
            <p:spPr>
              <a:xfrm>
                <a:off x="-2540" y="-254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F9FCFF"/>
              </a:solidFill>
            </p:spPr>
            <p:txBody>
              <a:bodyPr/>
              <a:lstStyle/>
              <a:p>
                <a:endParaRPr lang="en-US"/>
              </a:p>
            </p:txBody>
          </p:sp>
        </p:grpSp>
      </p:grpSp>
      <p:sp>
        <p:nvSpPr>
          <p:cNvPr id="11" name="TextBox 11"/>
          <p:cNvSpPr txBox="1"/>
          <p:nvPr/>
        </p:nvSpPr>
        <p:spPr>
          <a:xfrm>
            <a:off x="2532108" y="2968"/>
            <a:ext cx="12803907" cy="3087512"/>
          </a:xfrm>
          <a:prstGeom prst="rect">
            <a:avLst/>
          </a:prstGeom>
        </p:spPr>
        <p:txBody>
          <a:bodyPr lIns="0" tIns="0" rIns="0" bIns="0" rtlCol="0" anchor="t">
            <a:spAutoFit/>
          </a:bodyPr>
          <a:lstStyle/>
          <a:p>
            <a:pPr algn="ctr">
              <a:lnSpc>
                <a:spcPts val="12599"/>
              </a:lnSpc>
            </a:pPr>
            <a:r>
              <a:rPr lang="en-US" sz="9000">
                <a:solidFill>
                  <a:srgbClr val="0F284A"/>
                </a:solidFill>
                <a:latin typeface="Arial" panose="020B0604020202020204" pitchFamily="34" charset="0"/>
                <a:cs typeface="Arial" panose="020B0604020202020204" pitchFamily="34" charset="0"/>
              </a:rPr>
              <a:t>SANAYİ İŞBİRLİKLERİMİZ</a:t>
            </a:r>
          </a:p>
        </p:txBody>
      </p:sp>
      <p:pic>
        <p:nvPicPr>
          <p:cNvPr id="12" name="Picture 11">
            <a:extLst>
              <a:ext uri="{FF2B5EF4-FFF2-40B4-BE49-F238E27FC236}">
                <a16:creationId xmlns:a16="http://schemas.microsoft.com/office/drawing/2014/main" id="{80804E54-1C8E-2E40-A28E-D2D6EDE62640}"/>
              </a:ext>
            </a:extLst>
          </p:cNvPr>
          <p:cNvPicPr>
            <a:picLocks noChangeAspect="1"/>
          </p:cNvPicPr>
          <p:nvPr/>
        </p:nvPicPr>
        <p:blipFill rotWithShape="1">
          <a:blip r:embed="rId3">
            <a:extLst>
              <a:ext uri="{28A0092B-C50C-407E-A947-70E740481C1C}">
                <a14:useLocalDpi xmlns:a14="http://schemas.microsoft.com/office/drawing/2010/main" val="0"/>
              </a:ext>
            </a:extLst>
          </a:blip>
          <a:srcRect t="26042"/>
          <a:stretch/>
        </p:blipFill>
        <p:spPr>
          <a:xfrm>
            <a:off x="3925454" y="5049982"/>
            <a:ext cx="13832961" cy="4800600"/>
          </a:xfrm>
          <a:prstGeom prst="rect">
            <a:avLst/>
          </a:prstGeom>
        </p:spPr>
      </p:pic>
      <p:pic>
        <p:nvPicPr>
          <p:cNvPr id="10" name="Picture 13" descr="Logo&#10;&#10;Description automatically generated">
            <a:extLst>
              <a:ext uri="{FF2B5EF4-FFF2-40B4-BE49-F238E27FC236}">
                <a16:creationId xmlns:a16="http://schemas.microsoft.com/office/drawing/2014/main" id="{C6D74289-19AF-6368-37F5-1B51CF29D6C1}"/>
              </a:ext>
            </a:extLst>
          </p:cNvPr>
          <p:cNvPicPr>
            <a:picLocks noChangeAspect="1"/>
          </p:cNvPicPr>
          <p:nvPr/>
        </p:nvPicPr>
        <p:blipFill>
          <a:blip r:embed="rId4"/>
          <a:stretch>
            <a:fillRect/>
          </a:stretch>
        </p:blipFill>
        <p:spPr>
          <a:xfrm>
            <a:off x="244365" y="8202608"/>
            <a:ext cx="4043855" cy="1055095"/>
          </a:xfrm>
          <a:prstGeom prst="rect">
            <a:avLst/>
          </a:prstGeom>
        </p:spPr>
      </p:pic>
      <p:pic>
        <p:nvPicPr>
          <p:cNvPr id="14" name="Picture 14" descr="Logo, company name&#10;&#10;Description automatically generated">
            <a:extLst>
              <a:ext uri="{FF2B5EF4-FFF2-40B4-BE49-F238E27FC236}">
                <a16:creationId xmlns:a16="http://schemas.microsoft.com/office/drawing/2014/main" id="{81E424D7-99D5-973B-FD9C-00A298B109C5}"/>
              </a:ext>
            </a:extLst>
          </p:cNvPr>
          <p:cNvPicPr>
            <a:picLocks noChangeAspect="1"/>
          </p:cNvPicPr>
          <p:nvPr/>
        </p:nvPicPr>
        <p:blipFill>
          <a:blip r:embed="rId5"/>
          <a:stretch>
            <a:fillRect/>
          </a:stretch>
        </p:blipFill>
        <p:spPr>
          <a:xfrm>
            <a:off x="664779" y="5323435"/>
            <a:ext cx="3544613" cy="2385957"/>
          </a:xfrm>
          <a:prstGeom prst="rect">
            <a:avLst/>
          </a:prstGeom>
        </p:spPr>
      </p:pic>
      <p:pic>
        <p:nvPicPr>
          <p:cNvPr id="13" name="Resim 12" descr="metin, yazı tipi, grafik, grafik tasarım içeren bir resim&#10;&#10;Açıklama otomatik olarak oluşturuldu">
            <a:extLst>
              <a:ext uri="{FF2B5EF4-FFF2-40B4-BE49-F238E27FC236}">
                <a16:creationId xmlns:a16="http://schemas.microsoft.com/office/drawing/2014/main" id="{0E0DEACC-3331-FFA2-CBF1-6FD3AA759CFB}"/>
              </a:ext>
            </a:extLst>
          </p:cNvPr>
          <p:cNvPicPr>
            <a:picLocks noChangeAspect="1"/>
          </p:cNvPicPr>
          <p:nvPr/>
        </p:nvPicPr>
        <p:blipFill>
          <a:blip r:embed="rId6"/>
          <a:stretch>
            <a:fillRect/>
          </a:stretch>
        </p:blipFill>
        <p:spPr>
          <a:xfrm>
            <a:off x="14608834" y="7768660"/>
            <a:ext cx="2743200" cy="960699"/>
          </a:xfrm>
          <a:prstGeom prst="rect">
            <a:avLst/>
          </a:prstGeom>
        </p:spPr>
      </p:pic>
      <p:pic>
        <p:nvPicPr>
          <p:cNvPr id="16" name="Picture 15">
            <a:extLst>
              <a:ext uri="{FF2B5EF4-FFF2-40B4-BE49-F238E27FC236}">
                <a16:creationId xmlns:a16="http://schemas.microsoft.com/office/drawing/2014/main" id="{7CDB7488-B79A-F705-1C04-6905DA19EE32}"/>
              </a:ext>
            </a:extLst>
          </p:cNvPr>
          <p:cNvPicPr>
            <a:picLocks noChangeAspect="1"/>
          </p:cNvPicPr>
          <p:nvPr/>
        </p:nvPicPr>
        <p:blipFill>
          <a:blip r:embed="rId7"/>
          <a:stretch>
            <a:fillRect/>
          </a:stretch>
        </p:blipFill>
        <p:spPr>
          <a:xfrm>
            <a:off x="8243887" y="8070850"/>
            <a:ext cx="3313113" cy="948435"/>
          </a:xfrm>
          <a:prstGeom prst="rect">
            <a:avLst/>
          </a:prstGeom>
        </p:spPr>
      </p:pic>
      <p:pic>
        <p:nvPicPr>
          <p:cNvPr id="18" name="Picture 17">
            <a:extLst>
              <a:ext uri="{FF2B5EF4-FFF2-40B4-BE49-F238E27FC236}">
                <a16:creationId xmlns:a16="http://schemas.microsoft.com/office/drawing/2014/main" id="{11D9C422-AFF9-70F5-3C38-DBE93C3B55F0}"/>
              </a:ext>
            </a:extLst>
          </p:cNvPr>
          <p:cNvPicPr>
            <a:picLocks noChangeAspect="1"/>
          </p:cNvPicPr>
          <p:nvPr/>
        </p:nvPicPr>
        <p:blipFill>
          <a:blip r:embed="rId8"/>
          <a:stretch>
            <a:fillRect/>
          </a:stretch>
        </p:blipFill>
        <p:spPr>
          <a:xfrm>
            <a:off x="16132175" y="5840074"/>
            <a:ext cx="2066925" cy="108585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944</TotalTime>
  <Words>1091</Words>
  <Application>Microsoft Office PowerPoint</Application>
  <PresentationFormat>Özel</PresentationFormat>
  <Paragraphs>165</Paragraphs>
  <Slides>28</Slides>
  <Notes>2</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28</vt:i4>
      </vt:variant>
    </vt:vector>
  </HeadingPairs>
  <TitlesOfParts>
    <vt:vector size="34" baseType="lpstr">
      <vt:lpstr>Arial</vt:lpstr>
      <vt:lpstr>Calibri</vt:lpstr>
      <vt:lpstr>Wingdings</vt:lpstr>
      <vt:lpstr>Montserrat Light</vt:lpstr>
      <vt:lpstr>Book Antiqua</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GTÜ Biyoteknoloji enstitüsü</dc:title>
  <dc:creator>Muge</dc:creator>
  <cp:lastModifiedBy>Ümit Barış KUTMAN</cp:lastModifiedBy>
  <cp:revision>12</cp:revision>
  <dcterms:created xsi:type="dcterms:W3CDTF">2006-08-16T00:00:00Z</dcterms:created>
  <dcterms:modified xsi:type="dcterms:W3CDTF">2023-10-02T12:00:33Z</dcterms:modified>
  <dc:identifier>DAE5PVSpny0</dc:identifier>
</cp:coreProperties>
</file>